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handoutMasterIdLst>
    <p:handoutMasterId r:id="rId99"/>
  </p:handoutMasterIdLst>
  <p:sldIdLst>
    <p:sldId id="1698" r:id="rId2"/>
    <p:sldId id="2397" r:id="rId3"/>
    <p:sldId id="2418" r:id="rId4"/>
    <p:sldId id="2401" r:id="rId5"/>
    <p:sldId id="2400" r:id="rId6"/>
    <p:sldId id="2398" r:id="rId7"/>
    <p:sldId id="2409" r:id="rId8"/>
    <p:sldId id="2396" r:id="rId9"/>
    <p:sldId id="1699" r:id="rId10"/>
    <p:sldId id="1700" r:id="rId11"/>
    <p:sldId id="1701" r:id="rId12"/>
    <p:sldId id="1702" r:id="rId13"/>
    <p:sldId id="1703" r:id="rId14"/>
    <p:sldId id="1704" r:id="rId15"/>
    <p:sldId id="1705" r:id="rId16"/>
    <p:sldId id="1706" r:id="rId17"/>
    <p:sldId id="1707" r:id="rId18"/>
    <p:sldId id="1708" r:id="rId19"/>
    <p:sldId id="1709" r:id="rId20"/>
    <p:sldId id="1710" r:id="rId21"/>
    <p:sldId id="1711" r:id="rId22"/>
    <p:sldId id="1712" r:id="rId23"/>
    <p:sldId id="1713" r:id="rId24"/>
    <p:sldId id="1714" r:id="rId25"/>
    <p:sldId id="1715" r:id="rId26"/>
    <p:sldId id="1716" r:id="rId27"/>
    <p:sldId id="1717" r:id="rId28"/>
    <p:sldId id="1718" r:id="rId29"/>
    <p:sldId id="1719" r:id="rId30"/>
    <p:sldId id="1720" r:id="rId31"/>
    <p:sldId id="1721" r:id="rId32"/>
    <p:sldId id="1722" r:id="rId33"/>
    <p:sldId id="1723" r:id="rId34"/>
    <p:sldId id="1724" r:id="rId35"/>
    <p:sldId id="2416" r:id="rId36"/>
    <p:sldId id="1726" r:id="rId37"/>
    <p:sldId id="2417" r:id="rId38"/>
    <p:sldId id="1728" r:id="rId39"/>
    <p:sldId id="1729" r:id="rId40"/>
    <p:sldId id="1730" r:id="rId41"/>
    <p:sldId id="1731" r:id="rId42"/>
    <p:sldId id="1732" r:id="rId43"/>
    <p:sldId id="1733" r:id="rId44"/>
    <p:sldId id="1734" r:id="rId45"/>
    <p:sldId id="1735" r:id="rId46"/>
    <p:sldId id="1736" r:id="rId47"/>
    <p:sldId id="1737" r:id="rId48"/>
    <p:sldId id="1738" r:id="rId49"/>
    <p:sldId id="1739" r:id="rId50"/>
    <p:sldId id="1740" r:id="rId51"/>
    <p:sldId id="1741" r:id="rId52"/>
    <p:sldId id="1742" r:id="rId53"/>
    <p:sldId id="1743" r:id="rId54"/>
    <p:sldId id="1744" r:id="rId55"/>
    <p:sldId id="1745" r:id="rId56"/>
    <p:sldId id="1746" r:id="rId57"/>
    <p:sldId id="1747" r:id="rId58"/>
    <p:sldId id="1748" r:id="rId59"/>
    <p:sldId id="1749" r:id="rId60"/>
    <p:sldId id="1750" r:id="rId61"/>
    <p:sldId id="1751" r:id="rId62"/>
    <p:sldId id="1752" r:id="rId63"/>
    <p:sldId id="1753" r:id="rId64"/>
    <p:sldId id="1754" r:id="rId65"/>
    <p:sldId id="1755" r:id="rId66"/>
    <p:sldId id="1756" r:id="rId67"/>
    <p:sldId id="1757" r:id="rId68"/>
    <p:sldId id="1758" r:id="rId69"/>
    <p:sldId id="1759" r:id="rId70"/>
    <p:sldId id="1760" r:id="rId71"/>
    <p:sldId id="1761" r:id="rId72"/>
    <p:sldId id="1762" r:id="rId73"/>
    <p:sldId id="1763" r:id="rId74"/>
    <p:sldId id="1764" r:id="rId75"/>
    <p:sldId id="1765" r:id="rId76"/>
    <p:sldId id="1766" r:id="rId77"/>
    <p:sldId id="1767" r:id="rId78"/>
    <p:sldId id="1768" r:id="rId79"/>
    <p:sldId id="1769" r:id="rId80"/>
    <p:sldId id="1770" r:id="rId81"/>
    <p:sldId id="1771" r:id="rId82"/>
    <p:sldId id="1772" r:id="rId83"/>
    <p:sldId id="1773" r:id="rId84"/>
    <p:sldId id="1774" r:id="rId85"/>
    <p:sldId id="1775" r:id="rId86"/>
    <p:sldId id="1776" r:id="rId87"/>
    <p:sldId id="1777" r:id="rId88"/>
    <p:sldId id="1778" r:id="rId89"/>
    <p:sldId id="1779" r:id="rId90"/>
    <p:sldId id="1780" r:id="rId91"/>
    <p:sldId id="1781" r:id="rId92"/>
    <p:sldId id="1782" r:id="rId93"/>
    <p:sldId id="1783" r:id="rId94"/>
    <p:sldId id="1784" r:id="rId95"/>
    <p:sldId id="1785" r:id="rId96"/>
    <p:sldId id="1786" r:id="rId97"/>
  </p:sldIdLst>
  <p:sldSz cx="12192000" cy="6858000"/>
  <p:notesSz cx="6797675" cy="9929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550" autoAdjust="0"/>
    <p:restoredTop sz="94660"/>
  </p:normalViewPr>
  <p:slideViewPr>
    <p:cSldViewPr snapToGrid="0">
      <p:cViewPr varScale="1">
        <p:scale>
          <a:sx n="85" d="100"/>
          <a:sy n="85" d="100"/>
        </p:scale>
        <p:origin x="72" y="5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sz="quarter" idx="1"/>
          </p:nvPr>
        </p:nvSpPr>
        <p:spPr>
          <a:xfrm>
            <a:off x="3849688" y="0"/>
            <a:ext cx="2946400" cy="498475"/>
          </a:xfrm>
          <a:prstGeom prst="rect">
            <a:avLst/>
          </a:prstGeom>
        </p:spPr>
        <p:txBody>
          <a:bodyPr vert="horz" lIns="91440" tIns="45720" rIns="91440" bIns="45720" rtlCol="0"/>
          <a:lstStyle>
            <a:lvl1pPr algn="r">
              <a:defRPr sz="1200"/>
            </a:lvl1pPr>
          </a:lstStyle>
          <a:p>
            <a:fld id="{40F1FFF7-2BA0-475E-BFE7-C3F82A9A6946}" type="datetimeFigureOut">
              <a:rPr lang="en-GB" smtClean="0"/>
              <a:t>22/04/2023</a:t>
            </a:fld>
            <a:endParaRPr lang="en-GB"/>
          </a:p>
        </p:txBody>
      </p:sp>
      <p:sp>
        <p:nvSpPr>
          <p:cNvPr id="4" name="页脚占位符 3"/>
          <p:cNvSpPr>
            <a:spLocks noGrp="1"/>
          </p:cNvSpPr>
          <p:nvPr>
            <p:ph type="ftr" sz="quarter" idx="2"/>
          </p:nvPr>
        </p:nvSpPr>
        <p:spPr>
          <a:xfrm>
            <a:off x="0" y="9431338"/>
            <a:ext cx="2946400" cy="498475"/>
          </a:xfrm>
          <a:prstGeom prst="rect">
            <a:avLst/>
          </a:prstGeom>
        </p:spPr>
        <p:txBody>
          <a:bodyPr vert="horz" lIns="91440" tIns="45720" rIns="91440" bIns="45720" rtlCol="0" anchor="b"/>
          <a:lstStyle>
            <a:lvl1pPr algn="l">
              <a:defRPr sz="1200"/>
            </a:lvl1pPr>
          </a:lstStyle>
          <a:p>
            <a:endParaRPr lang="en-GB"/>
          </a:p>
        </p:txBody>
      </p:sp>
      <p:sp>
        <p:nvSpPr>
          <p:cNvPr id="5" name="灯片编号占位符 4"/>
          <p:cNvSpPr>
            <a:spLocks noGrp="1"/>
          </p:cNvSpPr>
          <p:nvPr>
            <p:ph type="sldNum" sz="quarter" idx="3"/>
          </p:nvPr>
        </p:nvSpPr>
        <p:spPr>
          <a:xfrm>
            <a:off x="3849688" y="9431338"/>
            <a:ext cx="2946400" cy="498475"/>
          </a:xfrm>
          <a:prstGeom prst="rect">
            <a:avLst/>
          </a:prstGeom>
        </p:spPr>
        <p:txBody>
          <a:bodyPr vert="horz" lIns="91440" tIns="45720" rIns="91440" bIns="45720" rtlCol="0" anchor="b"/>
          <a:lstStyle>
            <a:lvl1pPr algn="r">
              <a:defRPr sz="1200"/>
            </a:lvl1pPr>
          </a:lstStyle>
          <a:p>
            <a:fld id="{1BFBE7BA-17BE-4C72-BDE9-93CAA4D0D651}" type="slidenum">
              <a:rPr lang="en-GB" smtClean="0"/>
              <a:t>‹#›</a:t>
            </a:fld>
            <a:endParaRPr lang="en-GB"/>
          </a:p>
        </p:txBody>
      </p:sp>
    </p:spTree>
    <p:extLst>
      <p:ext uri="{BB962C8B-B14F-4D97-AF65-F5344CB8AC3E}">
        <p14:creationId xmlns:p14="http://schemas.microsoft.com/office/powerpoint/2010/main" val="2572729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21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215"/>
          </a:xfrm>
          <a:prstGeom prst="rect">
            <a:avLst/>
          </a:prstGeom>
        </p:spPr>
        <p:txBody>
          <a:bodyPr vert="horz" lIns="91440" tIns="45720" rIns="91440" bIns="45720" rtlCol="0"/>
          <a:lstStyle>
            <a:lvl1pPr algn="r">
              <a:defRPr sz="1200"/>
            </a:lvl1pPr>
          </a:lstStyle>
          <a:p>
            <a:fld id="{D299A35E-D7B7-4081-8EA2-331D8425DDD3}" type="datetimeFigureOut">
              <a:rPr lang="en-US" smtClean="0"/>
              <a:t>4/22/2023</a:t>
            </a:fld>
            <a:endParaRPr lang="en-US"/>
          </a:p>
        </p:txBody>
      </p:sp>
      <p:sp>
        <p:nvSpPr>
          <p:cNvPr id="4" name="Slide Image Placeholder 3"/>
          <p:cNvSpPr>
            <a:spLocks noGrp="1" noRot="1" noChangeAspect="1"/>
          </p:cNvSpPr>
          <p:nvPr>
            <p:ph type="sldImg" idx="2"/>
          </p:nvPr>
        </p:nvSpPr>
        <p:spPr>
          <a:xfrm>
            <a:off x="420688" y="1241425"/>
            <a:ext cx="5956300" cy="33512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8722"/>
            <a:ext cx="5438140" cy="390986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1600"/>
            <a:ext cx="2945659" cy="49821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1600"/>
            <a:ext cx="2945659" cy="498214"/>
          </a:xfrm>
          <a:prstGeom prst="rect">
            <a:avLst/>
          </a:prstGeom>
        </p:spPr>
        <p:txBody>
          <a:bodyPr vert="horz" lIns="91440" tIns="45720" rIns="91440" bIns="45720" rtlCol="0" anchor="b"/>
          <a:lstStyle>
            <a:lvl1pPr algn="r">
              <a:defRPr sz="1200"/>
            </a:lvl1pPr>
          </a:lstStyle>
          <a:p>
            <a:fld id="{46E4F44D-EE3C-4964-A9AD-F143B10001B6}" type="slidenum">
              <a:rPr lang="en-US" smtClean="0"/>
              <a:t>‹#›</a:t>
            </a:fld>
            <a:endParaRPr lang="en-US"/>
          </a:p>
        </p:txBody>
      </p:sp>
    </p:spTree>
    <p:extLst>
      <p:ext uri="{BB962C8B-B14F-4D97-AF65-F5344CB8AC3E}">
        <p14:creationId xmlns:p14="http://schemas.microsoft.com/office/powerpoint/2010/main" val="4206448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xfrm>
            <a:off x="420688" y="1241425"/>
            <a:ext cx="5956300" cy="3351213"/>
          </a:xfrm>
          <a:ln/>
        </p:spPr>
      </p:sp>
      <p:sp>
        <p:nvSpPr>
          <p:cNvPr id="3" name="Notes Placeholder 2"/>
          <p:cNvSpPr>
            <a:spLocks noGrp="1"/>
          </p:cNvSpPr>
          <p:nvPr>
            <p:ph type="body" idx="1"/>
          </p:nvPr>
        </p:nvSpPr>
        <p:spPr/>
        <p:txBody>
          <a:bodyPr/>
          <a:lstStyle/>
          <a:p>
            <a:endParaRPr lang="en-US" altLang="en-US" dirty="0">
              <a:latin typeface="Times New Roman" pitchFamily="18" charset="0"/>
            </a:endParaRPr>
          </a:p>
        </p:txBody>
      </p:sp>
      <p:sp>
        <p:nvSpPr>
          <p:cNvPr id="133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itchFamily="18" charset="0"/>
                <a:ea typeface="MS PGothic" pitchFamily="34" charset="-128"/>
              </a:defRPr>
            </a:lvl1pPr>
            <a:lvl2pPr marL="742950" indent="-285750">
              <a:spcBef>
                <a:spcPct val="30000"/>
              </a:spcBef>
              <a:defRPr sz="1200">
                <a:solidFill>
                  <a:schemeClr val="tx1"/>
                </a:solidFill>
                <a:latin typeface="Times New Roman" pitchFamily="18" charset="0"/>
                <a:ea typeface="MS PGothic" pitchFamily="34" charset="-128"/>
              </a:defRPr>
            </a:lvl2pPr>
            <a:lvl3pPr marL="1143000" indent="-228600">
              <a:spcBef>
                <a:spcPct val="30000"/>
              </a:spcBef>
              <a:defRPr sz="1200">
                <a:solidFill>
                  <a:schemeClr val="tx1"/>
                </a:solidFill>
                <a:latin typeface="Times New Roman" pitchFamily="18" charset="0"/>
                <a:ea typeface="MS PGothic" pitchFamily="34" charset="-128"/>
              </a:defRPr>
            </a:lvl3pPr>
            <a:lvl4pPr marL="1600200" indent="-228600">
              <a:spcBef>
                <a:spcPct val="30000"/>
              </a:spcBef>
              <a:defRPr sz="1200">
                <a:solidFill>
                  <a:schemeClr val="tx1"/>
                </a:solidFill>
                <a:latin typeface="Times New Roman" pitchFamily="18" charset="0"/>
                <a:ea typeface="MS PGothic" pitchFamily="34" charset="-128"/>
              </a:defRPr>
            </a:lvl4pPr>
            <a:lvl5pPr marL="2057400" indent="-228600">
              <a:spcBef>
                <a:spcPct val="30000"/>
              </a:spcBef>
              <a:defRPr sz="1200">
                <a:solidFill>
                  <a:schemeClr val="tx1"/>
                </a:solidFill>
                <a:latin typeface="Times New Roman" pitchFamily="18" charset="0"/>
                <a:ea typeface="MS PGothic" pitchFamily="34" charset="-128"/>
              </a:defRPr>
            </a:lvl5pPr>
            <a:lvl6pPr marL="25146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8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90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62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a:spcBef>
                <a:spcPct val="0"/>
              </a:spcBef>
            </a:pPr>
            <a:fld id="{BD054B46-3BAD-4773-AE03-83A24556BA4E}" type="slidenum">
              <a:rPr lang="en-US" altLang="en-US"/>
              <a:pPr>
                <a:spcBef>
                  <a:spcPct val="0"/>
                </a:spcBef>
              </a:pPr>
              <a:t>16</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xfrm>
            <a:off x="420688" y="1241425"/>
            <a:ext cx="5956300" cy="3351213"/>
          </a:xfrm>
          <a:ln/>
        </p:spPr>
      </p:sp>
      <p:sp>
        <p:nvSpPr>
          <p:cNvPr id="3" name="Notes Placeholder 2"/>
          <p:cNvSpPr>
            <a:spLocks noGrp="1"/>
          </p:cNvSpPr>
          <p:nvPr>
            <p:ph type="body" idx="1"/>
          </p:nvPr>
        </p:nvSpPr>
        <p:spPr/>
        <p:txBody>
          <a:bodyPr/>
          <a:lstStyle/>
          <a:p>
            <a:endParaRPr lang="en-US" altLang="en-US" dirty="0">
              <a:latin typeface="Times New Roman" pitchFamily="18" charset="0"/>
            </a:endParaRPr>
          </a:p>
        </p:txBody>
      </p:sp>
      <p:sp>
        <p:nvSpPr>
          <p:cNvPr id="17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itchFamily="18" charset="0"/>
                <a:ea typeface="MS PGothic" pitchFamily="34" charset="-128"/>
              </a:defRPr>
            </a:lvl1pPr>
            <a:lvl2pPr marL="742950" indent="-285750">
              <a:spcBef>
                <a:spcPct val="30000"/>
              </a:spcBef>
              <a:defRPr sz="1200">
                <a:solidFill>
                  <a:schemeClr val="tx1"/>
                </a:solidFill>
                <a:latin typeface="Times New Roman" pitchFamily="18" charset="0"/>
                <a:ea typeface="MS PGothic" pitchFamily="34" charset="-128"/>
              </a:defRPr>
            </a:lvl2pPr>
            <a:lvl3pPr marL="1143000" indent="-228600">
              <a:spcBef>
                <a:spcPct val="30000"/>
              </a:spcBef>
              <a:defRPr sz="1200">
                <a:solidFill>
                  <a:schemeClr val="tx1"/>
                </a:solidFill>
                <a:latin typeface="Times New Roman" pitchFamily="18" charset="0"/>
                <a:ea typeface="MS PGothic" pitchFamily="34" charset="-128"/>
              </a:defRPr>
            </a:lvl3pPr>
            <a:lvl4pPr marL="1600200" indent="-228600">
              <a:spcBef>
                <a:spcPct val="30000"/>
              </a:spcBef>
              <a:defRPr sz="1200">
                <a:solidFill>
                  <a:schemeClr val="tx1"/>
                </a:solidFill>
                <a:latin typeface="Times New Roman" pitchFamily="18" charset="0"/>
                <a:ea typeface="MS PGothic" pitchFamily="34" charset="-128"/>
              </a:defRPr>
            </a:lvl4pPr>
            <a:lvl5pPr marL="2057400" indent="-228600">
              <a:spcBef>
                <a:spcPct val="30000"/>
              </a:spcBef>
              <a:defRPr sz="1200">
                <a:solidFill>
                  <a:schemeClr val="tx1"/>
                </a:solidFill>
                <a:latin typeface="Times New Roman" pitchFamily="18" charset="0"/>
                <a:ea typeface="MS PGothic" pitchFamily="34" charset="-128"/>
              </a:defRPr>
            </a:lvl5pPr>
            <a:lvl6pPr marL="25146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8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90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62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a:spcBef>
                <a:spcPct val="0"/>
              </a:spcBef>
            </a:pPr>
            <a:fld id="{D5849269-5F43-42FB-AC77-08DA3310009A}" type="slidenum">
              <a:rPr lang="en-US" altLang="en-US"/>
              <a:pPr>
                <a:spcBef>
                  <a:spcPct val="0"/>
                </a:spcBef>
              </a:pPr>
              <a:t>17</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xfrm>
            <a:off x="420688" y="1241425"/>
            <a:ext cx="5956300" cy="3351213"/>
          </a:xfrm>
          <a:ln/>
        </p:spPr>
      </p:sp>
      <p:sp>
        <p:nvSpPr>
          <p:cNvPr id="3" name="Notes Placeholder 2"/>
          <p:cNvSpPr>
            <a:spLocks noGrp="1"/>
          </p:cNvSpPr>
          <p:nvPr>
            <p:ph type="body" idx="1"/>
          </p:nvPr>
        </p:nvSpPr>
        <p:spPr/>
        <p:txBody>
          <a:bodyPr/>
          <a:lstStyle/>
          <a:p>
            <a:endParaRPr lang="en-US" altLang="en-US" dirty="0">
              <a:latin typeface="Times New Roman" pitchFamily="18" charset="0"/>
            </a:endParaRPr>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itchFamily="18" charset="0"/>
                <a:ea typeface="MS PGothic" pitchFamily="34" charset="-128"/>
              </a:defRPr>
            </a:lvl1pPr>
            <a:lvl2pPr marL="742950" indent="-285750">
              <a:spcBef>
                <a:spcPct val="30000"/>
              </a:spcBef>
              <a:defRPr sz="1200">
                <a:solidFill>
                  <a:schemeClr val="tx1"/>
                </a:solidFill>
                <a:latin typeface="Times New Roman" pitchFamily="18" charset="0"/>
                <a:ea typeface="MS PGothic" pitchFamily="34" charset="-128"/>
              </a:defRPr>
            </a:lvl2pPr>
            <a:lvl3pPr marL="1143000" indent="-228600">
              <a:spcBef>
                <a:spcPct val="30000"/>
              </a:spcBef>
              <a:defRPr sz="1200">
                <a:solidFill>
                  <a:schemeClr val="tx1"/>
                </a:solidFill>
                <a:latin typeface="Times New Roman" pitchFamily="18" charset="0"/>
                <a:ea typeface="MS PGothic" pitchFamily="34" charset="-128"/>
              </a:defRPr>
            </a:lvl3pPr>
            <a:lvl4pPr marL="1600200" indent="-228600">
              <a:spcBef>
                <a:spcPct val="30000"/>
              </a:spcBef>
              <a:defRPr sz="1200">
                <a:solidFill>
                  <a:schemeClr val="tx1"/>
                </a:solidFill>
                <a:latin typeface="Times New Roman" pitchFamily="18" charset="0"/>
                <a:ea typeface="MS PGothic" pitchFamily="34" charset="-128"/>
              </a:defRPr>
            </a:lvl4pPr>
            <a:lvl5pPr marL="2057400" indent="-228600">
              <a:spcBef>
                <a:spcPct val="30000"/>
              </a:spcBef>
              <a:defRPr sz="1200">
                <a:solidFill>
                  <a:schemeClr val="tx1"/>
                </a:solidFill>
                <a:latin typeface="Times New Roman" pitchFamily="18" charset="0"/>
                <a:ea typeface="MS PGothic" pitchFamily="34" charset="-128"/>
              </a:defRPr>
            </a:lvl5pPr>
            <a:lvl6pPr marL="25146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8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90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62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a:spcBef>
                <a:spcPct val="0"/>
              </a:spcBef>
            </a:pPr>
            <a:fld id="{19B6E1A3-CFE0-4AD4-9EA4-4CF7E46EE961}" type="slidenum">
              <a:rPr lang="en-US" altLang="en-US"/>
              <a:pPr>
                <a:spcBef>
                  <a:spcPct val="0"/>
                </a:spcBef>
              </a:pPr>
              <a:t>28</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xfrm>
            <a:off x="420688" y="1241425"/>
            <a:ext cx="5956300" cy="3351213"/>
          </a:xfrm>
          <a:ln/>
        </p:spPr>
      </p:sp>
      <p:sp>
        <p:nvSpPr>
          <p:cNvPr id="3" name="Notes Placeholder 2"/>
          <p:cNvSpPr>
            <a:spLocks noGrp="1"/>
          </p:cNvSpPr>
          <p:nvPr>
            <p:ph type="body" idx="1"/>
          </p:nvPr>
        </p:nvSpPr>
        <p:spPr/>
        <p:txBody>
          <a:bodyPr/>
          <a:lstStyle/>
          <a:p>
            <a:endParaRPr lang="en-US" altLang="en-US" dirty="0">
              <a:latin typeface="Times New Roman" pitchFamily="18" charset="0"/>
            </a:endParaRPr>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itchFamily="18" charset="0"/>
                <a:ea typeface="MS PGothic" pitchFamily="34" charset="-128"/>
              </a:defRPr>
            </a:lvl1pPr>
            <a:lvl2pPr marL="742950" indent="-285750">
              <a:spcBef>
                <a:spcPct val="30000"/>
              </a:spcBef>
              <a:defRPr sz="1200">
                <a:solidFill>
                  <a:schemeClr val="tx1"/>
                </a:solidFill>
                <a:latin typeface="Times New Roman" pitchFamily="18" charset="0"/>
                <a:ea typeface="MS PGothic" pitchFamily="34" charset="-128"/>
              </a:defRPr>
            </a:lvl2pPr>
            <a:lvl3pPr marL="1143000" indent="-228600">
              <a:spcBef>
                <a:spcPct val="30000"/>
              </a:spcBef>
              <a:defRPr sz="1200">
                <a:solidFill>
                  <a:schemeClr val="tx1"/>
                </a:solidFill>
                <a:latin typeface="Times New Roman" pitchFamily="18" charset="0"/>
                <a:ea typeface="MS PGothic" pitchFamily="34" charset="-128"/>
              </a:defRPr>
            </a:lvl3pPr>
            <a:lvl4pPr marL="1600200" indent="-228600">
              <a:spcBef>
                <a:spcPct val="30000"/>
              </a:spcBef>
              <a:defRPr sz="1200">
                <a:solidFill>
                  <a:schemeClr val="tx1"/>
                </a:solidFill>
                <a:latin typeface="Times New Roman" pitchFamily="18" charset="0"/>
                <a:ea typeface="MS PGothic" pitchFamily="34" charset="-128"/>
              </a:defRPr>
            </a:lvl4pPr>
            <a:lvl5pPr marL="2057400" indent="-228600">
              <a:spcBef>
                <a:spcPct val="30000"/>
              </a:spcBef>
              <a:defRPr sz="1200">
                <a:solidFill>
                  <a:schemeClr val="tx1"/>
                </a:solidFill>
                <a:latin typeface="Times New Roman" pitchFamily="18" charset="0"/>
                <a:ea typeface="MS PGothic" pitchFamily="34" charset="-128"/>
              </a:defRPr>
            </a:lvl5pPr>
            <a:lvl6pPr marL="25146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8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90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62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a:spcBef>
                <a:spcPct val="0"/>
              </a:spcBef>
            </a:pPr>
            <a:fld id="{19B6E1A3-CFE0-4AD4-9EA4-4CF7E46EE961}" type="slidenum">
              <a:rPr lang="en-US" altLang="en-US"/>
              <a:pPr>
                <a:spcBef>
                  <a:spcPct val="0"/>
                </a:spcBef>
              </a:pPr>
              <a:t>40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F2C8D-8D87-49B7-913C-2F3E7CE150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82307A-827B-49D5-93D5-888506111A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A13D66-163F-44AC-9E7C-288C45DCFC41}"/>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5" name="Footer Placeholder 4">
            <a:extLst>
              <a:ext uri="{FF2B5EF4-FFF2-40B4-BE49-F238E27FC236}">
                <a16:creationId xmlns:a16="http://schemas.microsoft.com/office/drawing/2014/main" id="{297BCF21-3CFD-4385-9DBC-F7BD17D8A9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E5275-B573-49CD-90AD-CB0DA97599F5}"/>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39205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BAC9D-667A-4F8E-8A4B-5534E3501E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AB3C54-24B0-464A-8D85-99A6883DC8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B1B0D-7BB1-4E78-AD53-15520DE87041}"/>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5" name="Footer Placeholder 4">
            <a:extLst>
              <a:ext uri="{FF2B5EF4-FFF2-40B4-BE49-F238E27FC236}">
                <a16:creationId xmlns:a16="http://schemas.microsoft.com/office/drawing/2014/main" id="{925F90C4-EB39-462A-B466-D6BDB78E7C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19E79-F059-4C7A-8814-C7FE069902E8}"/>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1925028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63A2FF-4678-4216-98BC-A82B1465AF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284147-CDB3-4F8F-AD86-029641C3E6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48C6FF-7F91-4CDE-95B6-82CD5089D2A0}"/>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5" name="Footer Placeholder 4">
            <a:extLst>
              <a:ext uri="{FF2B5EF4-FFF2-40B4-BE49-F238E27FC236}">
                <a16:creationId xmlns:a16="http://schemas.microsoft.com/office/drawing/2014/main" id="{C4E431B2-6F17-46C5-9728-C9DF6803FC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F738F-8A91-493E-AE17-4C41E34E292B}"/>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357803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FF930-BB1B-4E66-A750-14CDF2321D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1519BF-68A6-43AA-89F5-C81A45FBF3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5702ED-6F7F-4497-9059-B93C8F382FC7}"/>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5" name="Footer Placeholder 4">
            <a:extLst>
              <a:ext uri="{FF2B5EF4-FFF2-40B4-BE49-F238E27FC236}">
                <a16:creationId xmlns:a16="http://schemas.microsoft.com/office/drawing/2014/main" id="{2675094B-4552-47F8-A19A-C0E27DDEB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7916A4-49B7-4704-8CAC-115D1DEA9C13}"/>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1717404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C7C10-1A04-4D5D-88D6-E25C15B2AA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D7FAE4-EC71-4F88-836E-08C97267F7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E76022-E15C-4FC6-85EE-406E479892B6}"/>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5" name="Footer Placeholder 4">
            <a:extLst>
              <a:ext uri="{FF2B5EF4-FFF2-40B4-BE49-F238E27FC236}">
                <a16:creationId xmlns:a16="http://schemas.microsoft.com/office/drawing/2014/main" id="{937DC579-3692-4E9B-B338-4EAEFB61A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CDB079-213E-47A8-8BFE-6CB21B4D79AE}"/>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070385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22CD8-DB14-4576-899F-2F2CE272EF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AF43D7-F323-46C2-B5D7-236AA5AF65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3D94A0-9200-4AC5-A43F-2BDC537726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880A4B-B757-4DB9-B76F-9C884BC349C1}"/>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6" name="Footer Placeholder 5">
            <a:extLst>
              <a:ext uri="{FF2B5EF4-FFF2-40B4-BE49-F238E27FC236}">
                <a16:creationId xmlns:a16="http://schemas.microsoft.com/office/drawing/2014/main" id="{CF9B8ACA-D40F-4229-9841-511E5B71C3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FC1A17-3BF5-4EA5-BEFF-51260E8F739C}"/>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740839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A95FE-0948-4BA1-8E48-1EB6D0A825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A089F5-02CB-4DE6-8137-F5A641BFE8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60FF3C-480D-4C27-A5C0-3A0EF312E5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6455D2-0EA6-45F2-ACFD-5B255D5854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5001B6-1D21-4E2D-BFD9-31A494A76D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7D2297-CA0A-4D7C-88D0-B7E630DD7FD4}"/>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8" name="Footer Placeholder 7">
            <a:extLst>
              <a:ext uri="{FF2B5EF4-FFF2-40B4-BE49-F238E27FC236}">
                <a16:creationId xmlns:a16="http://schemas.microsoft.com/office/drawing/2014/main" id="{F8B61E68-94DE-4D18-85C2-D659E80492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74391D-3478-49C6-A64F-7D922234981A}"/>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597919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B787D-CCE5-4351-A8D2-6FB40E4C6A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D0080E-8BB7-4A2B-9E1E-A1884EAB7C8B}"/>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4" name="Footer Placeholder 3">
            <a:extLst>
              <a:ext uri="{FF2B5EF4-FFF2-40B4-BE49-F238E27FC236}">
                <a16:creationId xmlns:a16="http://schemas.microsoft.com/office/drawing/2014/main" id="{FC231991-0512-4363-BEC1-9F5FB2A4CF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B0BCDD-F844-4A3B-AFC4-D12972D0E38D}"/>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606937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2F588C-0B58-4656-A1BF-EEBC5FAFC90E}"/>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3" name="Footer Placeholder 2">
            <a:extLst>
              <a:ext uri="{FF2B5EF4-FFF2-40B4-BE49-F238E27FC236}">
                <a16:creationId xmlns:a16="http://schemas.microsoft.com/office/drawing/2014/main" id="{355D5C27-B9EB-4358-845D-80E984EFEF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80E9D9-71E6-4C4B-94D8-15A6D054D65F}"/>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370035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D7AC6-3E96-4DF2-8B7B-8ED2ACA86C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D3594C-6116-4D70-8609-3B3AE3B064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40EF22-48F6-40F9-98DA-773AAB2C7B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D922F2-9898-4FAD-84C3-E54D1A2B9486}"/>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6" name="Footer Placeholder 5">
            <a:extLst>
              <a:ext uri="{FF2B5EF4-FFF2-40B4-BE49-F238E27FC236}">
                <a16:creationId xmlns:a16="http://schemas.microsoft.com/office/drawing/2014/main" id="{6804D9C0-1537-41C1-A2E0-B949FC8C46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394171-1D38-4BB1-B05F-4399CBF9FF1E}"/>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233734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3BF37-234B-4CDC-9355-274310AF9A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98EEF5-627E-47C5-882D-E9FB795C49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D119AF-0700-4DB2-B0C2-497AE7D4A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A68593-5F9E-4E5A-BFEB-7B311DCF793B}"/>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6" name="Footer Placeholder 5">
            <a:extLst>
              <a:ext uri="{FF2B5EF4-FFF2-40B4-BE49-F238E27FC236}">
                <a16:creationId xmlns:a16="http://schemas.microsoft.com/office/drawing/2014/main" id="{62C7370B-15E1-4CB0-9B85-006578F16A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CC3140-5AF3-4C9C-93D5-9F57668CAEAA}"/>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126559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710C75-A374-4D84-B806-79A414C181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ABAD88-B91C-434B-9792-00329962BB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9357FA-0154-4DB3-A3D3-332B7C577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8DE5C2-993C-4607-B26D-D4750998D4EC}" type="datetimeFigureOut">
              <a:rPr lang="en-US" smtClean="0"/>
              <a:t>4/22/2023</a:t>
            </a:fld>
            <a:endParaRPr lang="en-US"/>
          </a:p>
        </p:txBody>
      </p:sp>
      <p:sp>
        <p:nvSpPr>
          <p:cNvPr id="5" name="Footer Placeholder 4">
            <a:extLst>
              <a:ext uri="{FF2B5EF4-FFF2-40B4-BE49-F238E27FC236}">
                <a16:creationId xmlns:a16="http://schemas.microsoft.com/office/drawing/2014/main" id="{C7963CCD-B113-4C4B-BE1E-21FEF9B8A5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A76117-D1BF-4D9D-A2E9-B4F402BA51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49C5FF-F35B-42A8-986F-F5F50A539C6D}" type="slidenum">
              <a:rPr lang="en-US" smtClean="0"/>
              <a:t>‹#›</a:t>
            </a:fld>
            <a:endParaRPr lang="en-US"/>
          </a:p>
        </p:txBody>
      </p:sp>
    </p:spTree>
    <p:extLst>
      <p:ext uri="{BB962C8B-B14F-4D97-AF65-F5344CB8AC3E}">
        <p14:creationId xmlns:p14="http://schemas.microsoft.com/office/powerpoint/2010/main" val="1209910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wmf"/><Relationship Id="rId5" Type="http://schemas.openxmlformats.org/officeDocument/2006/relationships/image" Target="../media/image4.wmf"/><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hyperlink" Target="http://www.rackspace.com/index.php" TargetMode="External"/><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aws.amazon.com/" TargetMode="External"/><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687" y="2905633"/>
            <a:ext cx="11215315" cy="2852737"/>
          </a:xfrm>
        </p:spPr>
        <p:txBody>
          <a:bodyPr>
            <a:normAutofit/>
          </a:bodyPr>
          <a:lstStyle/>
          <a:p>
            <a:pPr algn="ctr"/>
            <a:r>
              <a:rPr lang="en-GB" sz="4400" dirty="0"/>
              <a:t>Module Seven: Hot topics in Service Computing</a:t>
            </a:r>
            <a:br>
              <a:rPr lang="en-GB" sz="4400" dirty="0"/>
            </a:br>
            <a:endParaRPr lang="en-US" sz="44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6450" y="3973"/>
            <a:ext cx="5223565" cy="3419061"/>
          </a:xfrm>
          <a:prstGeom prst="rect">
            <a:avLst/>
          </a:prstGeom>
        </p:spPr>
      </p:pic>
    </p:spTree>
    <p:extLst>
      <p:ext uri="{BB962C8B-B14F-4D97-AF65-F5344CB8AC3E}">
        <p14:creationId xmlns:p14="http://schemas.microsoft.com/office/powerpoint/2010/main" val="2788285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GB"/>
              <a:t>Intended learning </a:t>
            </a:r>
            <a:r>
              <a:rPr lang="en-GB" dirty="0"/>
              <a:t>outcomes</a:t>
            </a:r>
          </a:p>
        </p:txBody>
      </p:sp>
      <p:sp>
        <p:nvSpPr>
          <p:cNvPr id="3" name="内容占位符 2"/>
          <p:cNvSpPr>
            <a:spLocks noGrp="1"/>
          </p:cNvSpPr>
          <p:nvPr>
            <p:ph idx="1"/>
          </p:nvPr>
        </p:nvSpPr>
        <p:spPr/>
        <p:txBody>
          <a:bodyPr>
            <a:normAutofit/>
          </a:bodyPr>
          <a:lstStyle/>
          <a:p>
            <a:r>
              <a:rPr lang="en-GB" sz="3600" dirty="0"/>
              <a:t>After completing this topic, you will:</a:t>
            </a:r>
          </a:p>
          <a:p>
            <a:pPr lvl="1"/>
            <a:r>
              <a:rPr lang="en-GB" sz="3200" dirty="0"/>
              <a:t>Understand the concept and origins of cloud computing</a:t>
            </a:r>
          </a:p>
          <a:p>
            <a:pPr lvl="1"/>
            <a:r>
              <a:rPr lang="en-GB" sz="3200" dirty="0"/>
              <a:t>Appreciate why cloud computing matters</a:t>
            </a:r>
          </a:p>
          <a:p>
            <a:pPr lvl="1"/>
            <a:r>
              <a:rPr lang="en-GB" sz="3200" dirty="0"/>
              <a:t>Be aware of its disadvantages</a:t>
            </a:r>
          </a:p>
        </p:txBody>
      </p:sp>
    </p:spTree>
    <p:extLst>
      <p:ext uri="{BB962C8B-B14F-4D97-AF65-F5344CB8AC3E}">
        <p14:creationId xmlns:p14="http://schemas.microsoft.com/office/powerpoint/2010/main" val="3775323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definitions</a:t>
            </a:r>
          </a:p>
        </p:txBody>
      </p:sp>
      <p:sp>
        <p:nvSpPr>
          <p:cNvPr id="3" name="Content Placeholder 2"/>
          <p:cNvSpPr>
            <a:spLocks noGrp="1"/>
          </p:cNvSpPr>
          <p:nvPr>
            <p:ph idx="1"/>
          </p:nvPr>
        </p:nvSpPr>
        <p:spPr/>
        <p:txBody>
          <a:bodyPr>
            <a:normAutofit/>
          </a:bodyPr>
          <a:lstStyle/>
          <a:p>
            <a:r>
              <a:rPr lang="en-GB" sz="4000" dirty="0"/>
              <a:t>What is cloud computing? </a:t>
            </a:r>
          </a:p>
          <a:p>
            <a:r>
              <a:rPr lang="en-GB" sz="4000" dirty="0"/>
              <a:t>How would </a:t>
            </a:r>
            <a:r>
              <a:rPr lang="en-GB" sz="4000" u="sng" dirty="0"/>
              <a:t>you</a:t>
            </a:r>
            <a:r>
              <a:rPr lang="en-GB" sz="4000" dirty="0"/>
              <a:t> define it?</a:t>
            </a:r>
          </a:p>
        </p:txBody>
      </p:sp>
    </p:spTree>
    <p:extLst>
      <p:ext uri="{BB962C8B-B14F-4D97-AF65-F5344CB8AC3E}">
        <p14:creationId xmlns:p14="http://schemas.microsoft.com/office/powerpoint/2010/main" val="2805099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definition (1)</a:t>
            </a:r>
          </a:p>
        </p:txBody>
      </p:sp>
      <p:sp>
        <p:nvSpPr>
          <p:cNvPr id="3" name="Content Placeholder 2"/>
          <p:cNvSpPr>
            <a:spLocks noGrp="1"/>
          </p:cNvSpPr>
          <p:nvPr>
            <p:ph idx="1"/>
          </p:nvPr>
        </p:nvSpPr>
        <p:spPr/>
        <p:txBody>
          <a:bodyPr>
            <a:normAutofit/>
          </a:bodyPr>
          <a:lstStyle/>
          <a:p>
            <a:r>
              <a:rPr lang="en-GB" sz="3600" dirty="0"/>
              <a:t>Cloud computing is the delivery of different services through the Internet, which includes tools and applications like data storage, servers, databases, networking, and software.</a:t>
            </a:r>
          </a:p>
        </p:txBody>
      </p:sp>
      <p:sp>
        <p:nvSpPr>
          <p:cNvPr id="4" name="AutoShape 2" descr="Cloud Computing Defini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4173899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definition (2)</a:t>
            </a:r>
          </a:p>
        </p:txBody>
      </p:sp>
      <p:sp>
        <p:nvSpPr>
          <p:cNvPr id="3" name="Content Placeholder 2"/>
          <p:cNvSpPr>
            <a:spLocks noGrp="1"/>
          </p:cNvSpPr>
          <p:nvPr>
            <p:ph idx="1"/>
          </p:nvPr>
        </p:nvSpPr>
        <p:spPr/>
        <p:txBody>
          <a:bodyPr>
            <a:normAutofit/>
          </a:bodyPr>
          <a:lstStyle/>
          <a:p>
            <a:r>
              <a:rPr lang="en-GB" sz="3600" dirty="0"/>
              <a:t>Cloud computing is a general term for anything that involves delivering hosted services over the internet. </a:t>
            </a:r>
          </a:p>
          <a:p>
            <a:r>
              <a:rPr lang="en-GB" sz="3600" dirty="0"/>
              <a:t>These services are divided into three main categories or types of cloud computing: infrastructure as a service (IaaS), platform as a service (PaaS) and software as a service (SaaS).</a:t>
            </a:r>
          </a:p>
        </p:txBody>
      </p:sp>
    </p:spTree>
    <p:extLst>
      <p:ext uri="{BB962C8B-B14F-4D97-AF65-F5344CB8AC3E}">
        <p14:creationId xmlns:p14="http://schemas.microsoft.com/office/powerpoint/2010/main" val="1372010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definition (3)</a:t>
            </a:r>
          </a:p>
        </p:txBody>
      </p:sp>
      <p:sp>
        <p:nvSpPr>
          <p:cNvPr id="3" name="Content Placeholder 2"/>
          <p:cNvSpPr>
            <a:spLocks noGrp="1"/>
          </p:cNvSpPr>
          <p:nvPr>
            <p:ph idx="1"/>
          </p:nvPr>
        </p:nvSpPr>
        <p:spPr/>
        <p:txBody>
          <a:bodyPr/>
          <a:lstStyle/>
          <a:p>
            <a:r>
              <a:rPr lang="en-GB" dirty="0"/>
              <a:t>Cloud computing is the </a:t>
            </a:r>
            <a:r>
              <a:rPr lang="en-GB" dirty="0">
                <a:solidFill>
                  <a:srgbClr val="FF0000"/>
                </a:solidFill>
              </a:rPr>
              <a:t>on-demand</a:t>
            </a:r>
            <a:r>
              <a:rPr lang="en-GB" dirty="0"/>
              <a:t> availability of computer system resources, especially data storage (cloud storage) and computing power, </a:t>
            </a:r>
            <a:r>
              <a:rPr lang="en-GB" dirty="0">
                <a:solidFill>
                  <a:srgbClr val="FF0000"/>
                </a:solidFill>
              </a:rPr>
              <a:t>without direct active management by the user</a:t>
            </a:r>
            <a:r>
              <a:rPr lang="en-GB" dirty="0"/>
              <a:t>.</a:t>
            </a:r>
          </a:p>
          <a:p>
            <a:r>
              <a:rPr lang="en-GB" dirty="0"/>
              <a:t>Large clouds often have functions </a:t>
            </a:r>
            <a:r>
              <a:rPr lang="en-GB" dirty="0">
                <a:solidFill>
                  <a:srgbClr val="FF0000"/>
                </a:solidFill>
              </a:rPr>
              <a:t>distributed over multiple locations</a:t>
            </a:r>
            <a:r>
              <a:rPr lang="en-GB" dirty="0"/>
              <a:t>, each location being a data </a:t>
            </a:r>
            <a:r>
              <a:rPr lang="en-GB" dirty="0" err="1"/>
              <a:t>center</a:t>
            </a:r>
            <a:r>
              <a:rPr lang="en-GB" dirty="0"/>
              <a:t>. </a:t>
            </a:r>
          </a:p>
          <a:p>
            <a:r>
              <a:rPr lang="en-GB" dirty="0"/>
              <a:t>Cloud computing relies on </a:t>
            </a:r>
            <a:r>
              <a:rPr lang="en-GB" dirty="0">
                <a:solidFill>
                  <a:srgbClr val="FF0000"/>
                </a:solidFill>
              </a:rPr>
              <a:t>sharing of resources </a:t>
            </a:r>
            <a:r>
              <a:rPr lang="en-GB" dirty="0"/>
              <a:t>to achieve coherence and typically using a "</a:t>
            </a:r>
            <a:r>
              <a:rPr lang="en-GB" dirty="0">
                <a:solidFill>
                  <a:srgbClr val="FF0000"/>
                </a:solidFill>
              </a:rPr>
              <a:t>pay-as-you-go</a:t>
            </a:r>
            <a:r>
              <a:rPr lang="en-GB" dirty="0"/>
              <a:t>" model which can help in reducing capital expenses but may also lead to unexpected operating expenses for unaware users.</a:t>
            </a:r>
          </a:p>
        </p:txBody>
      </p:sp>
    </p:spTree>
    <p:extLst>
      <p:ext uri="{BB962C8B-B14F-4D97-AF65-F5344CB8AC3E}">
        <p14:creationId xmlns:p14="http://schemas.microsoft.com/office/powerpoint/2010/main" val="2139849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sz="3600" dirty="0"/>
              <a:t>There are other definitions in textbooks, research papers and online</a:t>
            </a:r>
          </a:p>
          <a:p>
            <a:r>
              <a:rPr lang="en-GB" sz="3600" dirty="0"/>
              <a:t>They show different perspectives of cloud computing</a:t>
            </a:r>
          </a:p>
          <a:p>
            <a:r>
              <a:rPr lang="en-GB" sz="3600" dirty="0"/>
              <a:t>You can study them if you are interested</a:t>
            </a:r>
          </a:p>
          <a:p>
            <a:pPr marL="0" indent="0">
              <a:buNone/>
            </a:pPr>
            <a:endParaRPr lang="en-GB" sz="3600" dirty="0"/>
          </a:p>
        </p:txBody>
      </p:sp>
    </p:spTree>
    <p:extLst>
      <p:ext uri="{BB962C8B-B14F-4D97-AF65-F5344CB8AC3E}">
        <p14:creationId xmlns:p14="http://schemas.microsoft.com/office/powerpoint/2010/main" val="297195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p:cNvSpPr/>
          <p:nvPr/>
        </p:nvSpPr>
        <p:spPr>
          <a:xfrm>
            <a:off x="1016000" y="914400"/>
            <a:ext cx="9753600" cy="4038600"/>
          </a:xfrm>
          <a:prstGeom prst="cloud">
            <a:avLst/>
          </a:prstGeom>
        </p:spPr>
        <p:style>
          <a:lnRef idx="2">
            <a:schemeClr val="accent1"/>
          </a:lnRef>
          <a:fillRef idx="1001">
            <a:schemeClr val="lt2"/>
          </a:fillRef>
          <a:effectRef idx="0">
            <a:schemeClr val="accent1"/>
          </a:effectRef>
          <a:fontRef idx="minor">
            <a:schemeClr val="dk1"/>
          </a:fontRef>
        </p:style>
        <p:txBody>
          <a:bodyPr anchor="ctr"/>
          <a:lstStyle/>
          <a:p>
            <a:pPr lvl="7" algn="ctr">
              <a:defRPr/>
            </a:pPr>
            <a:endPar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12291" name="Title 1"/>
          <p:cNvSpPr>
            <a:spLocks noGrp="1"/>
          </p:cNvSpPr>
          <p:nvPr>
            <p:ph type="title"/>
          </p:nvPr>
        </p:nvSpPr>
        <p:spPr>
          <a:xfrm>
            <a:off x="2336800" y="76200"/>
            <a:ext cx="9652000" cy="1143000"/>
          </a:xfrm>
        </p:spPr>
        <p:txBody>
          <a:bodyPr/>
          <a:lstStyle/>
          <a:p>
            <a:pPr eaLnBrk="1" hangingPunct="1"/>
            <a:r>
              <a:rPr lang="en-US" altLang="en-US"/>
              <a:t>What is Cloud Computing</a:t>
            </a:r>
          </a:p>
        </p:txBody>
      </p:sp>
      <p:sp>
        <p:nvSpPr>
          <p:cNvPr id="12292" name="Slide Number Placeholder 6"/>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itchFamily="66" charset="0"/>
                <a:ea typeface="MS PGothic" pitchFamily="34" charset="-128"/>
              </a:defRPr>
            </a:lvl1pPr>
            <a:lvl2pPr marL="742950" indent="-285750">
              <a:defRPr sz="2400">
                <a:solidFill>
                  <a:schemeClr val="tx1"/>
                </a:solidFill>
                <a:latin typeface="Comic Sans MS" pitchFamily="66" charset="0"/>
                <a:ea typeface="MS PGothic" pitchFamily="34" charset="-128"/>
              </a:defRPr>
            </a:lvl2pPr>
            <a:lvl3pPr marL="1143000" indent="-228600">
              <a:defRPr sz="2400">
                <a:solidFill>
                  <a:schemeClr val="tx1"/>
                </a:solidFill>
                <a:latin typeface="Comic Sans MS" pitchFamily="66" charset="0"/>
                <a:ea typeface="MS PGothic" pitchFamily="34" charset="-128"/>
              </a:defRPr>
            </a:lvl3pPr>
            <a:lvl4pPr marL="1600200" indent="-228600">
              <a:defRPr sz="2400">
                <a:solidFill>
                  <a:schemeClr val="tx1"/>
                </a:solidFill>
                <a:latin typeface="Comic Sans MS" pitchFamily="66" charset="0"/>
                <a:ea typeface="MS PGothic" pitchFamily="34" charset="-128"/>
              </a:defRPr>
            </a:lvl4pPr>
            <a:lvl5pPr marL="2057400" indent="-228600">
              <a:defRPr sz="24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4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4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4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400">
                <a:solidFill>
                  <a:schemeClr val="tx1"/>
                </a:solidFill>
                <a:latin typeface="Comic Sans MS" pitchFamily="66" charset="0"/>
                <a:ea typeface="MS PGothic" pitchFamily="34" charset="-128"/>
              </a:defRPr>
            </a:lvl9pPr>
          </a:lstStyle>
          <a:p>
            <a:fld id="{6E599411-E662-4CA3-8DFF-F16B22D91E1D}" type="slidenum">
              <a:rPr lang="en-US" altLang="en-US" sz="1200">
                <a:solidFill>
                  <a:schemeClr val="bg1"/>
                </a:solidFill>
              </a:rPr>
              <a:pPr/>
              <a:t>16</a:t>
            </a:fld>
            <a:endParaRPr lang="en-US" altLang="en-US" sz="1200">
              <a:solidFill>
                <a:schemeClr val="bg1"/>
              </a:solidFill>
            </a:endParaRPr>
          </a:p>
        </p:txBody>
      </p:sp>
      <p:pic>
        <p:nvPicPr>
          <p:cNvPr id="1043" name="Picture 19" descr="C:\Documents and Settings\hemaj\Local Settings\Temporary Internet Files\Content.IE5\94AVCMI7\MC90001666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0" y="1676401"/>
            <a:ext cx="1921933"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p:cNvSpPr txBox="1"/>
          <p:nvPr/>
        </p:nvSpPr>
        <p:spPr>
          <a:xfrm>
            <a:off x="7010400" y="3200401"/>
            <a:ext cx="3251200" cy="338554"/>
          </a:xfrm>
          <a:prstGeom prst="rect">
            <a:avLst/>
          </a:prstGeom>
          <a:noFill/>
        </p:spPr>
        <p:txBody>
          <a:bodyPr>
            <a:spAutoFit/>
          </a:bodyPr>
          <a:lstStyle/>
          <a:p>
            <a:pPr eaLnBrk="1" hangingPunct="1">
              <a:defRPr/>
            </a:pPr>
            <a:r>
              <a:rPr lang="en-US" sz="1600" b="1" cap="all" dirty="0">
                <a:ln w="9000" cmpd="sng">
                  <a:solidFill>
                    <a:schemeClr val="accent4">
                      <a:shade val="50000"/>
                      <a:satMod val="120000"/>
                    </a:schemeClr>
                  </a:solidFill>
                  <a:prstDash val="solid"/>
                </a:ln>
                <a:solidFill>
                  <a:sysClr val="windowText" lastClr="000000"/>
                </a:solidFill>
                <a:effectLst>
                  <a:reflection blurRad="12700" stA="28000" endPos="45000" dist="1000" dir="5400000" sy="-100000" algn="bl" rotWithShape="0"/>
                </a:effectLst>
                <a:latin typeface="Comic Sans MS" pitchFamily="-97" charset="0"/>
                <a:ea typeface="ＭＳ Ｐゴシック" pitchFamily="-97" charset="-128"/>
              </a:rPr>
              <a:t>Computer Network</a:t>
            </a:r>
          </a:p>
        </p:txBody>
      </p:sp>
      <p:pic>
        <p:nvPicPr>
          <p:cNvPr id="1047" name="Picture 23" descr="C:\Documents and Settings\hemaj\Local Settings\Temporary Internet Files\Content.IE5\QAMRBPPQ\MC900434845[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6800" y="2286000"/>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8" name="Picture 24" descr="C:\Documents and Settings\hemaj\Local Settings\Temporary Internet Files\Content.IE5\6LL7HR2V\MC900197438[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8400" y="2895600"/>
            <a:ext cx="1930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p:cNvSpPr txBox="1"/>
          <p:nvPr/>
        </p:nvSpPr>
        <p:spPr>
          <a:xfrm>
            <a:off x="1930400" y="3886201"/>
            <a:ext cx="3149600" cy="338554"/>
          </a:xfrm>
          <a:prstGeom prst="rect">
            <a:avLst/>
          </a:prstGeom>
          <a:noFill/>
        </p:spPr>
        <p:txBody>
          <a:bodyPr>
            <a:spAutoFit/>
          </a:bodyPr>
          <a:lstStyle/>
          <a:p>
            <a:pPr eaLnBrk="1" hangingPunct="1">
              <a:defRPr/>
            </a:pPr>
            <a:r>
              <a:rPr lang="en-US" sz="1600" b="1" cap="all" dirty="0">
                <a:ln w="9000" cmpd="sng">
                  <a:solidFill>
                    <a:schemeClr val="accent4">
                      <a:shade val="50000"/>
                      <a:satMod val="120000"/>
                    </a:schemeClr>
                  </a:solidFill>
                  <a:prstDash val="solid"/>
                </a:ln>
                <a:solidFill>
                  <a:sysClr val="windowText" lastClr="000000"/>
                </a:solidFill>
                <a:effectLst>
                  <a:reflection blurRad="12700" stA="28000" endPos="45000" dist="1000" dir="5400000" sy="-100000" algn="bl" rotWithShape="0"/>
                </a:effectLst>
                <a:latin typeface="Comic Sans MS" pitchFamily="-97" charset="0"/>
                <a:ea typeface="ＭＳ Ｐゴシック" pitchFamily="-97" charset="-128"/>
              </a:rPr>
              <a:t>Storage (Database)</a:t>
            </a:r>
          </a:p>
        </p:txBody>
      </p:sp>
      <p:sp>
        <p:nvSpPr>
          <p:cNvPr id="34" name="TextBox 33"/>
          <p:cNvSpPr txBox="1"/>
          <p:nvPr/>
        </p:nvSpPr>
        <p:spPr>
          <a:xfrm>
            <a:off x="5283200" y="4495800"/>
            <a:ext cx="1524000" cy="338554"/>
          </a:xfrm>
          <a:prstGeom prst="rect">
            <a:avLst/>
          </a:prstGeom>
          <a:noFill/>
        </p:spPr>
        <p:txBody>
          <a:bodyPr>
            <a:spAutoFit/>
          </a:bodyPr>
          <a:lstStyle/>
          <a:p>
            <a:pPr eaLnBrk="1" hangingPunct="1">
              <a:defRPr/>
            </a:pPr>
            <a:r>
              <a:rPr lang="en-US" sz="1600" b="1" cap="all" dirty="0" err="1">
                <a:ln w="9000" cmpd="sng">
                  <a:solidFill>
                    <a:schemeClr val="accent4">
                      <a:shade val="50000"/>
                      <a:satMod val="120000"/>
                    </a:schemeClr>
                  </a:solidFill>
                  <a:prstDash val="solid"/>
                </a:ln>
                <a:solidFill>
                  <a:sysClr val="windowText" lastClr="000000"/>
                </a:solidFill>
                <a:effectLst>
                  <a:reflection blurRad="12700" stA="28000" endPos="45000" dist="1000" dir="5400000" sy="-100000" algn="bl" rotWithShape="0"/>
                </a:effectLst>
                <a:latin typeface="Comic Sans MS" pitchFamily="-97" charset="0"/>
                <a:ea typeface="ＭＳ Ｐゴシック" pitchFamily="-97" charset="-128"/>
              </a:rPr>
              <a:t>SERvers</a:t>
            </a:r>
            <a:endParaRPr lang="en-US" sz="1600" b="1" cap="all" dirty="0">
              <a:ln w="9000" cmpd="sng">
                <a:solidFill>
                  <a:schemeClr val="accent4">
                    <a:shade val="50000"/>
                    <a:satMod val="120000"/>
                  </a:schemeClr>
                </a:solidFill>
                <a:prstDash val="solid"/>
              </a:ln>
              <a:solidFill>
                <a:sysClr val="windowText" lastClr="000000"/>
              </a:solidFill>
              <a:effectLst>
                <a:reflection blurRad="12700" stA="28000" endPos="45000" dist="1000" dir="5400000" sy="-100000" algn="bl" rotWithShape="0"/>
              </a:effectLst>
              <a:latin typeface="Comic Sans MS" pitchFamily="-97" charset="0"/>
              <a:ea typeface="ＭＳ Ｐゴシック" pitchFamily="-97" charset="-128"/>
            </a:endParaRPr>
          </a:p>
        </p:txBody>
      </p:sp>
      <p:pic>
        <p:nvPicPr>
          <p:cNvPr id="1075" name="Picture 51" descr="C:\Documents and Settings\hemaj\Local Settings\Temporary Internet Files\Content.IE5\6LL7HR2V\MC900149562[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76800" y="1600200"/>
            <a:ext cx="175260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59"/>
          <p:cNvSpPr txBox="1"/>
          <p:nvPr/>
        </p:nvSpPr>
        <p:spPr>
          <a:xfrm>
            <a:off x="2844800" y="1676401"/>
            <a:ext cx="1524000" cy="338554"/>
          </a:xfrm>
          <a:prstGeom prst="rect">
            <a:avLst/>
          </a:prstGeom>
          <a:noFill/>
        </p:spPr>
        <p:txBody>
          <a:bodyPr>
            <a:spAutoFit/>
          </a:bodyPr>
          <a:lstStyle/>
          <a:p>
            <a:pPr eaLnBrk="1" hangingPunct="1">
              <a:defRPr/>
            </a:pPr>
            <a:r>
              <a:rPr lang="en-US" sz="1600" b="1" cap="all" dirty="0">
                <a:ln w="9000" cmpd="sng">
                  <a:solidFill>
                    <a:schemeClr val="accent4">
                      <a:shade val="50000"/>
                      <a:satMod val="120000"/>
                    </a:schemeClr>
                  </a:solidFill>
                  <a:prstDash val="solid"/>
                </a:ln>
                <a:solidFill>
                  <a:sysClr val="windowText" lastClr="000000"/>
                </a:solidFill>
                <a:effectLst>
                  <a:reflection blurRad="12700" stA="28000" endPos="45000" dist="1000" dir="5400000" sy="-100000" algn="bl" rotWithShape="0"/>
                </a:effectLst>
                <a:latin typeface="Comic Sans MS" pitchFamily="-97" charset="0"/>
                <a:ea typeface="ＭＳ Ｐゴシック" pitchFamily="-97" charset="-128"/>
              </a:rPr>
              <a:t>Services</a:t>
            </a:r>
          </a:p>
        </p:txBody>
      </p:sp>
      <p:sp>
        <p:nvSpPr>
          <p:cNvPr id="64" name="TextBox 63"/>
          <p:cNvSpPr txBox="1"/>
          <p:nvPr/>
        </p:nvSpPr>
        <p:spPr>
          <a:xfrm>
            <a:off x="4572000" y="1371601"/>
            <a:ext cx="2133600" cy="338554"/>
          </a:xfrm>
          <a:prstGeom prst="rect">
            <a:avLst/>
          </a:prstGeom>
          <a:noFill/>
        </p:spPr>
        <p:txBody>
          <a:bodyPr>
            <a:spAutoFit/>
          </a:bodyPr>
          <a:lstStyle/>
          <a:p>
            <a:pPr eaLnBrk="1" hangingPunct="1">
              <a:defRPr/>
            </a:pPr>
            <a:r>
              <a:rPr lang="en-US" sz="1600" b="1" cap="all" dirty="0">
                <a:ln w="9000" cmpd="sng">
                  <a:solidFill>
                    <a:schemeClr val="accent4">
                      <a:shade val="50000"/>
                      <a:satMod val="120000"/>
                    </a:schemeClr>
                  </a:solidFill>
                  <a:prstDash val="solid"/>
                </a:ln>
                <a:solidFill>
                  <a:sysClr val="windowText" lastClr="000000"/>
                </a:solidFill>
                <a:effectLst>
                  <a:reflection blurRad="12700" stA="28000" endPos="45000" dist="1000" dir="5400000" sy="-100000" algn="bl" rotWithShape="0"/>
                </a:effectLst>
                <a:latin typeface="Comic Sans MS" pitchFamily="-97" charset="0"/>
                <a:ea typeface="ＭＳ Ｐゴシック" pitchFamily="-97" charset="-128"/>
              </a:rPr>
              <a:t>Applications</a:t>
            </a:r>
          </a:p>
        </p:txBody>
      </p:sp>
      <p:sp>
        <p:nvSpPr>
          <p:cNvPr id="12302" name="TextBox 64"/>
          <p:cNvSpPr txBox="1">
            <a:spLocks noChangeArrowheads="1"/>
          </p:cNvSpPr>
          <p:nvPr/>
        </p:nvSpPr>
        <p:spPr bwMode="auto">
          <a:xfrm>
            <a:off x="1117600" y="5181600"/>
            <a:ext cx="10160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itchFamily="66" charset="0"/>
                <a:ea typeface="MS PGothic" pitchFamily="34" charset="-128"/>
              </a:defRPr>
            </a:lvl1pPr>
            <a:lvl2pPr marL="742950" indent="-285750">
              <a:defRPr sz="2400">
                <a:solidFill>
                  <a:schemeClr val="tx1"/>
                </a:solidFill>
                <a:latin typeface="Comic Sans MS" pitchFamily="66" charset="0"/>
                <a:ea typeface="MS PGothic" pitchFamily="34" charset="-128"/>
              </a:defRPr>
            </a:lvl2pPr>
            <a:lvl3pPr marL="1143000" indent="-228600">
              <a:defRPr sz="2400">
                <a:solidFill>
                  <a:schemeClr val="tx1"/>
                </a:solidFill>
                <a:latin typeface="Comic Sans MS" pitchFamily="66" charset="0"/>
                <a:ea typeface="MS PGothic" pitchFamily="34" charset="-128"/>
              </a:defRPr>
            </a:lvl3pPr>
            <a:lvl4pPr marL="1600200" indent="-228600">
              <a:defRPr sz="2400">
                <a:solidFill>
                  <a:schemeClr val="tx1"/>
                </a:solidFill>
                <a:latin typeface="Comic Sans MS" pitchFamily="66" charset="0"/>
                <a:ea typeface="MS PGothic" pitchFamily="34" charset="-128"/>
              </a:defRPr>
            </a:lvl4pPr>
            <a:lvl5pPr marL="2057400" indent="-228600">
              <a:defRPr sz="24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4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4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4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400">
                <a:solidFill>
                  <a:schemeClr val="tx1"/>
                </a:solidFill>
                <a:latin typeface="Comic Sans MS" pitchFamily="66" charset="0"/>
                <a:ea typeface="MS PGothic" pitchFamily="34" charset="-128"/>
              </a:defRPr>
            </a:lvl9pPr>
          </a:lstStyle>
          <a:p>
            <a:pPr eaLnBrk="1" hangingPunct="1"/>
            <a:endParaRPr lang="en-US" altLang="en-US" sz="1600"/>
          </a:p>
        </p:txBody>
      </p:sp>
      <p:cxnSp>
        <p:nvCxnSpPr>
          <p:cNvPr id="18" name="Straight Connector 17"/>
          <p:cNvCxnSpPr>
            <a:stCxn id="1048" idx="3"/>
          </p:cNvCxnSpPr>
          <p:nvPr/>
        </p:nvCxnSpPr>
        <p:spPr>
          <a:xfrm flipV="1">
            <a:off x="6908800" y="2590800"/>
            <a:ext cx="812800" cy="11430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1075" idx="3"/>
          </p:cNvCxnSpPr>
          <p:nvPr/>
        </p:nvCxnSpPr>
        <p:spPr>
          <a:xfrm rot="10800000">
            <a:off x="6629400" y="2174876"/>
            <a:ext cx="1092200" cy="41592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60" idx="2"/>
          </p:cNvCxnSpPr>
          <p:nvPr/>
        </p:nvCxnSpPr>
        <p:spPr>
          <a:xfrm flipV="1">
            <a:off x="3251200" y="2014955"/>
            <a:ext cx="355600" cy="34724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0800000">
            <a:off x="3962400" y="3200400"/>
            <a:ext cx="1016000" cy="685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0800000" flipV="1">
            <a:off x="3556000" y="1905000"/>
            <a:ext cx="1320800" cy="1524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idx="1"/>
          </p:nvPr>
        </p:nvSpPr>
        <p:spPr>
          <a:xfrm>
            <a:off x="609600" y="1295401"/>
            <a:ext cx="10972800" cy="5292212"/>
          </a:xfrm>
        </p:spPr>
        <p:txBody>
          <a:bodyPr>
            <a:normAutofit fontScale="85000" lnSpcReduction="20000"/>
          </a:bodyPr>
          <a:lstStyle/>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buFont typeface="Arial" pitchFamily="34" charset="0"/>
              <a:buNone/>
            </a:pPr>
            <a:endParaRPr lang="en-US" altLang="en-US" dirty="0"/>
          </a:p>
          <a:p>
            <a:pPr eaLnBrk="1" hangingPunct="1"/>
            <a:endParaRPr lang="en-US" altLang="en-US" sz="2800" dirty="0"/>
          </a:p>
          <a:p>
            <a:pPr eaLnBrk="1" hangingPunct="1"/>
            <a:endParaRPr lang="en-US" altLang="en-US" dirty="0"/>
          </a:p>
          <a:p>
            <a:pPr eaLnBrk="1" hangingPunct="1"/>
            <a:endParaRPr lang="en-US" altLang="en-US" sz="2800" dirty="0"/>
          </a:p>
          <a:p>
            <a:pPr eaLnBrk="1" hangingPunct="1"/>
            <a:endParaRPr lang="en-US" altLang="en-US" sz="2800" dirty="0"/>
          </a:p>
          <a:p>
            <a:pPr eaLnBrk="1" hangingPunct="1"/>
            <a:r>
              <a:rPr lang="en-US" altLang="en-US" sz="2800" dirty="0"/>
              <a:t>Shared pool of configurable computing resources</a:t>
            </a:r>
          </a:p>
          <a:p>
            <a:pPr eaLnBrk="1" hangingPunct="1"/>
            <a:r>
              <a:rPr lang="en-US" altLang="en-US" sz="2800" dirty="0"/>
              <a:t>On-demand network access</a:t>
            </a:r>
          </a:p>
          <a:p>
            <a:pPr eaLnBrk="1" hangingPunct="1"/>
            <a:r>
              <a:rPr lang="en-US" altLang="en-US" sz="2800" dirty="0"/>
              <a:t>Provisioned by the Service Provider</a:t>
            </a:r>
            <a:endParaRPr lang="en-US" altLang="en-US" dirty="0"/>
          </a:p>
        </p:txBody>
      </p:sp>
    </p:spTree>
    <p:extLst>
      <p:ext uri="{BB962C8B-B14F-4D97-AF65-F5344CB8AC3E}">
        <p14:creationId xmlns:p14="http://schemas.microsoft.com/office/powerpoint/2010/main" val="18969564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500"/>
                                        <p:tgtEl>
                                          <p:spTgt spid="5"/>
                                        </p:tgtEl>
                                      </p:cBhvr>
                                    </p:animEffect>
                                  </p:childTnLst>
                                </p:cTn>
                              </p:par>
                              <p:par>
                                <p:cTn id="8" presetID="6" presetClass="entr" presetSubtype="16" fill="hold" nodeType="withEffect">
                                  <p:stCondLst>
                                    <p:cond delay="0"/>
                                  </p:stCondLst>
                                  <p:childTnLst>
                                    <p:set>
                                      <p:cBhvr>
                                        <p:cTn id="9" dur="1" fill="hold">
                                          <p:stCondLst>
                                            <p:cond delay="0"/>
                                          </p:stCondLst>
                                        </p:cTn>
                                        <p:tgtEl>
                                          <p:spTgt spid="1043"/>
                                        </p:tgtEl>
                                        <p:attrNameLst>
                                          <p:attrName>style.visibility</p:attrName>
                                        </p:attrNameLst>
                                      </p:cBhvr>
                                      <p:to>
                                        <p:strVal val="visible"/>
                                      </p:to>
                                    </p:set>
                                    <p:animEffect transition="in" filter="circle(in)">
                                      <p:cBhvr>
                                        <p:cTn id="10" dur="500"/>
                                        <p:tgtEl>
                                          <p:spTgt spid="1043"/>
                                        </p:tgtEl>
                                      </p:cBhvr>
                                    </p:animEffect>
                                  </p:childTnLst>
                                </p:cTn>
                              </p:par>
                              <p:par>
                                <p:cTn id="11" presetID="6" presetClass="entr" presetSubtype="16"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circle(in)">
                                      <p:cBhvr>
                                        <p:cTn id="13" dur="500"/>
                                        <p:tgtEl>
                                          <p:spTgt spid="2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6" presetClass="entr" presetSubtype="16" fill="hold" nodeType="clickEffect">
                                  <p:stCondLst>
                                    <p:cond delay="0"/>
                                  </p:stCondLst>
                                  <p:childTnLst>
                                    <p:set>
                                      <p:cBhvr>
                                        <p:cTn id="17" dur="1" fill="hold">
                                          <p:stCondLst>
                                            <p:cond delay="0"/>
                                          </p:stCondLst>
                                        </p:cTn>
                                        <p:tgtEl>
                                          <p:spTgt spid="1048"/>
                                        </p:tgtEl>
                                        <p:attrNameLst>
                                          <p:attrName>style.visibility</p:attrName>
                                        </p:attrNameLst>
                                      </p:cBhvr>
                                      <p:to>
                                        <p:strVal val="visible"/>
                                      </p:to>
                                    </p:set>
                                    <p:animEffect transition="in" filter="circle(in)">
                                      <p:cBhvr>
                                        <p:cTn id="18" dur="500"/>
                                        <p:tgtEl>
                                          <p:spTgt spid="1048"/>
                                        </p:tgtEl>
                                      </p:cBhvr>
                                    </p:animEffect>
                                  </p:childTnLst>
                                </p:cTn>
                              </p:par>
                              <p:par>
                                <p:cTn id="19" presetID="6" presetClass="entr" presetSubtype="16"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circle(in)">
                                      <p:cBhvr>
                                        <p:cTn id="21" dur="500"/>
                                        <p:tgtEl>
                                          <p:spTgt spid="34"/>
                                        </p:tgtEl>
                                      </p:cBhvr>
                                    </p:animEffect>
                                  </p:childTnLst>
                                </p:cTn>
                              </p:par>
                              <p:par>
                                <p:cTn id="22" presetID="6" presetClass="entr" presetSubtype="16"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circle(in)">
                                      <p:cBhvr>
                                        <p:cTn id="24" dur="500"/>
                                        <p:tgtEl>
                                          <p:spTgt spid="1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6" presetClass="entr" presetSubtype="16" fill="hold" nodeType="clickEffect">
                                  <p:stCondLst>
                                    <p:cond delay="0"/>
                                  </p:stCondLst>
                                  <p:childTnLst>
                                    <p:set>
                                      <p:cBhvr>
                                        <p:cTn id="28" dur="1" fill="hold">
                                          <p:stCondLst>
                                            <p:cond delay="0"/>
                                          </p:stCondLst>
                                        </p:cTn>
                                        <p:tgtEl>
                                          <p:spTgt spid="1047"/>
                                        </p:tgtEl>
                                        <p:attrNameLst>
                                          <p:attrName>style.visibility</p:attrName>
                                        </p:attrNameLst>
                                      </p:cBhvr>
                                      <p:to>
                                        <p:strVal val="visible"/>
                                      </p:to>
                                    </p:set>
                                    <p:animEffect transition="in" filter="circle(in)">
                                      <p:cBhvr>
                                        <p:cTn id="29" dur="500"/>
                                        <p:tgtEl>
                                          <p:spTgt spid="1047"/>
                                        </p:tgtEl>
                                      </p:cBhvr>
                                    </p:animEffect>
                                  </p:childTnLst>
                                </p:cTn>
                              </p:par>
                              <p:par>
                                <p:cTn id="30" presetID="6" presetClass="entr" presetSubtype="16"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circle(in)">
                                      <p:cBhvr>
                                        <p:cTn id="32" dur="500"/>
                                        <p:tgtEl>
                                          <p:spTgt spid="33"/>
                                        </p:tgtEl>
                                      </p:cBhvr>
                                    </p:animEffect>
                                  </p:childTnLst>
                                </p:cTn>
                              </p:par>
                              <p:par>
                                <p:cTn id="33" presetID="6" presetClass="entr" presetSubtype="16"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circle(in)">
                                      <p:cBhvr>
                                        <p:cTn id="35" dur="500"/>
                                        <p:tgtEl>
                                          <p:spTgt spid="2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6" presetClass="entr" presetSubtype="16" fill="hold" nodeType="clickEffect">
                                  <p:stCondLst>
                                    <p:cond delay="0"/>
                                  </p:stCondLst>
                                  <p:childTnLst>
                                    <p:set>
                                      <p:cBhvr>
                                        <p:cTn id="39" dur="1" fill="hold">
                                          <p:stCondLst>
                                            <p:cond delay="0"/>
                                          </p:stCondLst>
                                        </p:cTn>
                                        <p:tgtEl>
                                          <p:spTgt spid="1075"/>
                                        </p:tgtEl>
                                        <p:attrNameLst>
                                          <p:attrName>style.visibility</p:attrName>
                                        </p:attrNameLst>
                                      </p:cBhvr>
                                      <p:to>
                                        <p:strVal val="visible"/>
                                      </p:to>
                                    </p:set>
                                    <p:animEffect transition="in" filter="circle(in)">
                                      <p:cBhvr>
                                        <p:cTn id="40" dur="500"/>
                                        <p:tgtEl>
                                          <p:spTgt spid="1075"/>
                                        </p:tgtEl>
                                      </p:cBhvr>
                                    </p:animEffect>
                                  </p:childTnLst>
                                </p:cTn>
                              </p:par>
                              <p:par>
                                <p:cTn id="41" presetID="6" presetClass="entr" presetSubtype="16"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circle(in)">
                                      <p:cBhvr>
                                        <p:cTn id="43" dur="500"/>
                                        <p:tgtEl>
                                          <p:spTgt spid="64"/>
                                        </p:tgtEl>
                                      </p:cBhvr>
                                    </p:animEffect>
                                  </p:childTnLst>
                                </p:cTn>
                              </p:par>
                              <p:par>
                                <p:cTn id="44" presetID="6" presetClass="entr" presetSubtype="16"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circle(in)">
                                      <p:cBhvr>
                                        <p:cTn id="46" dur="500"/>
                                        <p:tgtEl>
                                          <p:spTgt spid="2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6" presetClass="entr" presetSubtype="16" fill="hold" nodeType="click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circle(in)">
                                      <p:cBhvr>
                                        <p:cTn id="51" dur="500"/>
                                        <p:tgtEl>
                                          <p:spTgt spid="60"/>
                                        </p:tgtEl>
                                      </p:cBhvr>
                                    </p:animEffect>
                                  </p:childTnLst>
                                </p:cTn>
                              </p:par>
                              <p:par>
                                <p:cTn id="52" presetID="6" presetClass="entr" presetSubtype="16"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circle(in)">
                                      <p:cBhvr>
                                        <p:cTn id="54" dur="500"/>
                                        <p:tgtEl>
                                          <p:spTgt spid="22"/>
                                        </p:tgtEl>
                                      </p:cBhvr>
                                    </p:animEffect>
                                  </p:childTnLst>
                                </p:cTn>
                              </p:par>
                              <p:par>
                                <p:cTn id="55" presetID="6" presetClass="entr" presetSubtype="16"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circle(in)">
                                      <p:cBhvr>
                                        <p:cTn id="5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2336800" y="76200"/>
            <a:ext cx="9652000" cy="1143000"/>
          </a:xfrm>
        </p:spPr>
        <p:txBody>
          <a:bodyPr/>
          <a:lstStyle/>
          <a:p>
            <a:pPr eaLnBrk="1" hangingPunct="1"/>
            <a:r>
              <a:rPr lang="en-US" altLang="en-US"/>
              <a:t>Cloud Service Models</a:t>
            </a:r>
          </a:p>
        </p:txBody>
      </p:sp>
      <p:sp>
        <p:nvSpPr>
          <p:cNvPr id="16387"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itchFamily="66" charset="0"/>
                <a:ea typeface="MS PGothic" pitchFamily="34" charset="-128"/>
              </a:defRPr>
            </a:lvl1pPr>
            <a:lvl2pPr marL="742950" indent="-285750">
              <a:defRPr sz="2400">
                <a:solidFill>
                  <a:schemeClr val="tx1"/>
                </a:solidFill>
                <a:latin typeface="Comic Sans MS" pitchFamily="66" charset="0"/>
                <a:ea typeface="MS PGothic" pitchFamily="34" charset="-128"/>
              </a:defRPr>
            </a:lvl2pPr>
            <a:lvl3pPr marL="1143000" indent="-228600">
              <a:defRPr sz="2400">
                <a:solidFill>
                  <a:schemeClr val="tx1"/>
                </a:solidFill>
                <a:latin typeface="Comic Sans MS" pitchFamily="66" charset="0"/>
                <a:ea typeface="MS PGothic" pitchFamily="34" charset="-128"/>
              </a:defRPr>
            </a:lvl3pPr>
            <a:lvl4pPr marL="1600200" indent="-228600">
              <a:defRPr sz="2400">
                <a:solidFill>
                  <a:schemeClr val="tx1"/>
                </a:solidFill>
                <a:latin typeface="Comic Sans MS" pitchFamily="66" charset="0"/>
                <a:ea typeface="MS PGothic" pitchFamily="34" charset="-128"/>
              </a:defRPr>
            </a:lvl4pPr>
            <a:lvl5pPr marL="2057400" indent="-228600">
              <a:defRPr sz="24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4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4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4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400">
                <a:solidFill>
                  <a:schemeClr val="tx1"/>
                </a:solidFill>
                <a:latin typeface="Comic Sans MS" pitchFamily="66" charset="0"/>
                <a:ea typeface="MS PGothic" pitchFamily="34" charset="-128"/>
              </a:defRPr>
            </a:lvl9pPr>
          </a:lstStyle>
          <a:p>
            <a:fld id="{7A6C81DE-C363-4AAC-B0FD-D9B90544EA4A}" type="slidenum">
              <a:rPr lang="en-US" altLang="en-US" sz="1200">
                <a:solidFill>
                  <a:schemeClr val="bg1"/>
                </a:solidFill>
              </a:rPr>
              <a:pPr/>
              <a:t>17</a:t>
            </a:fld>
            <a:endParaRPr lang="en-US" altLang="en-US" sz="1200">
              <a:solidFill>
                <a:schemeClr val="bg1"/>
              </a:solidFill>
            </a:endParaRPr>
          </a:p>
        </p:txBody>
      </p:sp>
      <p:sp>
        <p:nvSpPr>
          <p:cNvPr id="43" name="Rounded Rectangle 42"/>
          <p:cNvSpPr/>
          <p:nvPr/>
        </p:nvSpPr>
        <p:spPr bwMode="auto">
          <a:xfrm>
            <a:off x="1930401" y="1066800"/>
            <a:ext cx="2882900" cy="6096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fontAlgn="auto" hangingPunct="1">
              <a:spcBef>
                <a:spcPts val="0"/>
              </a:spcBef>
              <a:spcAft>
                <a:spcPts val="0"/>
              </a:spcAft>
              <a:defRPr/>
            </a:pPr>
            <a:r>
              <a:rPr lang="en-US" sz="1800" kern="0" dirty="0">
                <a:solidFill>
                  <a:srgbClr val="FFFFFF"/>
                </a:solidFill>
                <a:latin typeface="Arial"/>
                <a:ea typeface="+mn-ea"/>
              </a:rPr>
              <a:t>Software as a Service (</a:t>
            </a:r>
            <a:r>
              <a:rPr lang="en-US" sz="1800" kern="0" dirty="0" err="1">
                <a:solidFill>
                  <a:srgbClr val="FFFFFF"/>
                </a:solidFill>
                <a:latin typeface="Arial"/>
                <a:ea typeface="+mn-ea"/>
              </a:rPr>
              <a:t>SaaS</a:t>
            </a:r>
            <a:r>
              <a:rPr lang="en-US" sz="1800" kern="0" dirty="0">
                <a:solidFill>
                  <a:srgbClr val="FFFFFF"/>
                </a:solidFill>
                <a:latin typeface="Arial"/>
                <a:ea typeface="+mn-ea"/>
              </a:rPr>
              <a:t>)</a:t>
            </a:r>
          </a:p>
        </p:txBody>
      </p:sp>
      <p:sp>
        <p:nvSpPr>
          <p:cNvPr id="44" name="Rounded Rectangle 43"/>
          <p:cNvSpPr/>
          <p:nvPr/>
        </p:nvSpPr>
        <p:spPr bwMode="auto">
          <a:xfrm>
            <a:off x="5490634" y="1066800"/>
            <a:ext cx="2882900" cy="6096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fontAlgn="auto" hangingPunct="1">
              <a:spcBef>
                <a:spcPts val="0"/>
              </a:spcBef>
              <a:spcAft>
                <a:spcPts val="0"/>
              </a:spcAft>
              <a:defRPr/>
            </a:pPr>
            <a:r>
              <a:rPr lang="en-US" sz="1800" kern="0" dirty="0">
                <a:solidFill>
                  <a:srgbClr val="FFFFFF"/>
                </a:solidFill>
                <a:latin typeface="Arial"/>
                <a:ea typeface="+mn-ea"/>
              </a:rPr>
              <a:t>Platform as a Service (</a:t>
            </a:r>
            <a:r>
              <a:rPr lang="en-US" sz="1800" kern="0" dirty="0" err="1">
                <a:solidFill>
                  <a:srgbClr val="FFFFFF"/>
                </a:solidFill>
                <a:latin typeface="Arial"/>
                <a:ea typeface="+mn-ea"/>
              </a:rPr>
              <a:t>PaaS</a:t>
            </a:r>
            <a:r>
              <a:rPr lang="en-US" sz="1800" kern="0" dirty="0">
                <a:solidFill>
                  <a:srgbClr val="FFFFFF"/>
                </a:solidFill>
                <a:latin typeface="Arial"/>
                <a:ea typeface="+mn-ea"/>
              </a:rPr>
              <a:t>)</a:t>
            </a:r>
          </a:p>
        </p:txBody>
      </p:sp>
      <p:sp>
        <p:nvSpPr>
          <p:cNvPr id="45" name="Rounded Rectangle 44"/>
          <p:cNvSpPr/>
          <p:nvPr/>
        </p:nvSpPr>
        <p:spPr bwMode="auto">
          <a:xfrm>
            <a:off x="8940801" y="1066800"/>
            <a:ext cx="2882900" cy="6096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fontAlgn="auto" hangingPunct="1">
              <a:spcBef>
                <a:spcPts val="0"/>
              </a:spcBef>
              <a:spcAft>
                <a:spcPts val="0"/>
              </a:spcAft>
              <a:defRPr/>
            </a:pPr>
            <a:r>
              <a:rPr lang="en-US" sz="1800" kern="0" dirty="0">
                <a:solidFill>
                  <a:srgbClr val="FFFFFF"/>
                </a:solidFill>
                <a:latin typeface="Arial"/>
                <a:ea typeface="+mn-ea"/>
              </a:rPr>
              <a:t>Infrastructure as a Service (</a:t>
            </a:r>
            <a:r>
              <a:rPr lang="en-US" sz="1800" kern="0" dirty="0" err="1">
                <a:solidFill>
                  <a:srgbClr val="FFFFFF"/>
                </a:solidFill>
                <a:latin typeface="Arial"/>
                <a:ea typeface="+mn-ea"/>
              </a:rPr>
              <a:t>IaaS</a:t>
            </a:r>
            <a:r>
              <a:rPr lang="en-US" sz="1800" kern="0" dirty="0">
                <a:solidFill>
                  <a:srgbClr val="FFFFFF"/>
                </a:solidFill>
                <a:latin typeface="Arial"/>
                <a:ea typeface="+mn-ea"/>
              </a:rPr>
              <a:t>)</a:t>
            </a:r>
          </a:p>
        </p:txBody>
      </p:sp>
      <p:pic>
        <p:nvPicPr>
          <p:cNvPr id="2057" name="Picture 9"/>
          <p:cNvPicPr>
            <a:picLocks noChangeAspect="1" noChangeArrowheads="1"/>
          </p:cNvPicPr>
          <p:nvPr/>
        </p:nvPicPr>
        <p:blipFill>
          <a:blip r:embed="rId3"/>
          <a:srcRect/>
          <a:stretch>
            <a:fillRect/>
          </a:stretch>
        </p:blipFill>
        <p:spPr bwMode="auto">
          <a:xfrm>
            <a:off x="2863851" y="4876801"/>
            <a:ext cx="8210549" cy="1457325"/>
          </a:xfrm>
          <a:prstGeom prst="rect">
            <a:avLst/>
          </a:prstGeom>
          <a:ln/>
        </p:spPr>
        <p:style>
          <a:lnRef idx="1">
            <a:schemeClr val="dk1"/>
          </a:lnRef>
          <a:fillRef idx="2">
            <a:schemeClr val="dk1"/>
          </a:fillRef>
          <a:effectRef idx="1">
            <a:schemeClr val="dk1"/>
          </a:effectRef>
          <a:fontRef idx="minor">
            <a:schemeClr val="dk1"/>
          </a:fontRef>
        </p:style>
      </p:pic>
      <p:pic>
        <p:nvPicPr>
          <p:cNvPr id="2058" name="Picture 10"/>
          <p:cNvPicPr>
            <a:picLocks noChangeAspect="1" noChangeArrowheads="1"/>
          </p:cNvPicPr>
          <p:nvPr/>
        </p:nvPicPr>
        <p:blipFill>
          <a:blip r:embed="rId4"/>
          <a:srcRect/>
          <a:stretch>
            <a:fillRect/>
          </a:stretch>
        </p:blipFill>
        <p:spPr bwMode="auto">
          <a:xfrm>
            <a:off x="2849034" y="3200400"/>
            <a:ext cx="8210551" cy="1447800"/>
          </a:xfrm>
          <a:prstGeom prst="rect">
            <a:avLst/>
          </a:prstGeom>
          <a:ln/>
        </p:spPr>
        <p:style>
          <a:lnRef idx="1">
            <a:schemeClr val="dk1"/>
          </a:lnRef>
          <a:fillRef idx="2">
            <a:schemeClr val="dk1"/>
          </a:fillRef>
          <a:effectRef idx="1">
            <a:schemeClr val="dk1"/>
          </a:effectRef>
          <a:fontRef idx="minor">
            <a:schemeClr val="dk1"/>
          </a:fontRef>
        </p:style>
      </p:pic>
      <p:pic>
        <p:nvPicPr>
          <p:cNvPr id="2059" name="Picture 11"/>
          <p:cNvPicPr>
            <a:picLocks noChangeAspect="1" noChangeArrowheads="1"/>
          </p:cNvPicPr>
          <p:nvPr/>
        </p:nvPicPr>
        <p:blipFill>
          <a:blip r:embed="rId5"/>
          <a:srcRect/>
          <a:stretch>
            <a:fillRect/>
          </a:stretch>
        </p:blipFill>
        <p:spPr bwMode="auto">
          <a:xfrm>
            <a:off x="2863851" y="1828800"/>
            <a:ext cx="8210549" cy="1219200"/>
          </a:xfrm>
          <a:prstGeom prst="rect">
            <a:avLst/>
          </a:prstGeom>
          <a:ln/>
        </p:spPr>
        <p:style>
          <a:lnRef idx="1">
            <a:schemeClr val="dk1"/>
          </a:lnRef>
          <a:fillRef idx="2">
            <a:schemeClr val="dk1"/>
          </a:fillRef>
          <a:effectRef idx="1">
            <a:schemeClr val="dk1"/>
          </a:effectRef>
          <a:fontRef idx="minor">
            <a:schemeClr val="dk1"/>
          </a:fontRef>
        </p:style>
      </p:pic>
      <p:pic>
        <p:nvPicPr>
          <p:cNvPr id="2061" name="Picture 13" descr="Amazon Web Services">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951" y="5033963"/>
            <a:ext cx="2082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9" name="Picture 21" descr="Dedicated Server, Managed Hosting &amp; Web Hosting from Rackspace">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0051" y="5762625"/>
            <a:ext cx="20066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 name="Group 49"/>
          <p:cNvGrpSpPr>
            <a:grpSpLocks/>
          </p:cNvGrpSpPr>
          <p:nvPr/>
        </p:nvGrpSpPr>
        <p:grpSpPr bwMode="auto">
          <a:xfrm>
            <a:off x="74085" y="3200402"/>
            <a:ext cx="2789767" cy="830997"/>
            <a:chOff x="55539" y="3200400"/>
            <a:chExt cx="2092347" cy="831277"/>
          </a:xfrm>
        </p:grpSpPr>
        <p:pic>
          <p:nvPicPr>
            <p:cNvPr id="16400" name="Picture 23" descr="App Engine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39" y="3200401"/>
              <a:ext cx="554061" cy="56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1" name="TextBox 48"/>
            <p:cNvSpPr txBox="1">
              <a:spLocks noChangeArrowheads="1"/>
            </p:cNvSpPr>
            <p:nvPr/>
          </p:nvSpPr>
          <p:spPr bwMode="auto">
            <a:xfrm>
              <a:off x="761999" y="3200400"/>
              <a:ext cx="1385887" cy="83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itchFamily="66" charset="0"/>
                  <a:ea typeface="MS PGothic" pitchFamily="34" charset="-128"/>
                </a:defRPr>
              </a:lvl1pPr>
              <a:lvl2pPr marL="742950" indent="-285750">
                <a:defRPr sz="2400">
                  <a:solidFill>
                    <a:schemeClr val="tx1"/>
                  </a:solidFill>
                  <a:latin typeface="Comic Sans MS" pitchFamily="66" charset="0"/>
                  <a:ea typeface="MS PGothic" pitchFamily="34" charset="-128"/>
                </a:defRPr>
              </a:lvl2pPr>
              <a:lvl3pPr marL="1143000" indent="-228600">
                <a:defRPr sz="2400">
                  <a:solidFill>
                    <a:schemeClr val="tx1"/>
                  </a:solidFill>
                  <a:latin typeface="Comic Sans MS" pitchFamily="66" charset="0"/>
                  <a:ea typeface="MS PGothic" pitchFamily="34" charset="-128"/>
                </a:defRPr>
              </a:lvl3pPr>
              <a:lvl4pPr marL="1600200" indent="-228600">
                <a:defRPr sz="2400">
                  <a:solidFill>
                    <a:schemeClr val="tx1"/>
                  </a:solidFill>
                  <a:latin typeface="Comic Sans MS" pitchFamily="66" charset="0"/>
                  <a:ea typeface="MS PGothic" pitchFamily="34" charset="-128"/>
                </a:defRPr>
              </a:lvl4pPr>
              <a:lvl5pPr marL="2057400" indent="-228600">
                <a:defRPr sz="24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4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4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4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400">
                  <a:solidFill>
                    <a:schemeClr val="tx1"/>
                  </a:solidFill>
                  <a:latin typeface="Comic Sans MS" pitchFamily="66" charset="0"/>
                  <a:ea typeface="MS PGothic" pitchFamily="34" charset="-128"/>
                </a:defRPr>
              </a:lvl9pPr>
            </a:lstStyle>
            <a:p>
              <a:pPr eaLnBrk="1" hangingPunct="1"/>
              <a:r>
                <a:rPr lang="en-US" altLang="en-US" b="1"/>
                <a:t>Google App Engine</a:t>
              </a:r>
            </a:p>
          </p:txBody>
        </p:sp>
      </p:grpSp>
      <p:pic>
        <p:nvPicPr>
          <p:cNvPr id="2073" name="Picture 25" descr="Windows Azure Platform"/>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2384" y="3932238"/>
            <a:ext cx="2300816"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ectangle 50"/>
          <p:cNvSpPr>
            <a:spLocks noChangeArrowheads="1"/>
          </p:cNvSpPr>
          <p:nvPr/>
        </p:nvSpPr>
        <p:spPr bwMode="auto">
          <a:xfrm>
            <a:off x="218017" y="2079625"/>
            <a:ext cx="237066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itchFamily="66" charset="0"/>
                <a:ea typeface="MS PGothic" pitchFamily="34" charset="-128"/>
              </a:defRPr>
            </a:lvl1pPr>
            <a:lvl2pPr marL="742950" indent="-285750">
              <a:defRPr sz="2400">
                <a:solidFill>
                  <a:schemeClr val="tx1"/>
                </a:solidFill>
                <a:latin typeface="Comic Sans MS" pitchFamily="66" charset="0"/>
                <a:ea typeface="MS PGothic" pitchFamily="34" charset="-128"/>
              </a:defRPr>
            </a:lvl2pPr>
            <a:lvl3pPr marL="1143000" indent="-228600">
              <a:defRPr sz="2400">
                <a:solidFill>
                  <a:schemeClr val="tx1"/>
                </a:solidFill>
                <a:latin typeface="Comic Sans MS" pitchFamily="66" charset="0"/>
                <a:ea typeface="MS PGothic" pitchFamily="34" charset="-128"/>
              </a:defRPr>
            </a:lvl3pPr>
            <a:lvl4pPr marL="1600200" indent="-228600">
              <a:defRPr sz="2400">
                <a:solidFill>
                  <a:schemeClr val="tx1"/>
                </a:solidFill>
                <a:latin typeface="Comic Sans MS" pitchFamily="66" charset="0"/>
                <a:ea typeface="MS PGothic" pitchFamily="34" charset="-128"/>
              </a:defRPr>
            </a:lvl4pPr>
            <a:lvl5pPr marL="2057400" indent="-228600">
              <a:defRPr sz="24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4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4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4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400">
                <a:solidFill>
                  <a:schemeClr val="tx1"/>
                </a:solidFill>
                <a:latin typeface="Comic Sans MS" pitchFamily="66" charset="0"/>
                <a:ea typeface="MS PGothic" pitchFamily="34" charset="-128"/>
              </a:defRPr>
            </a:lvl9pPr>
          </a:lstStyle>
          <a:p>
            <a:pPr eaLnBrk="1" hangingPunct="1"/>
            <a:r>
              <a:rPr lang="en-US" altLang="en-US" sz="1600" b="1"/>
              <a:t>SalesForce CRM</a:t>
            </a:r>
          </a:p>
        </p:txBody>
      </p:sp>
      <p:sp>
        <p:nvSpPr>
          <p:cNvPr id="72" name="Rectangle 71"/>
          <p:cNvSpPr>
            <a:spLocks noChangeArrowheads="1"/>
          </p:cNvSpPr>
          <p:nvPr/>
        </p:nvSpPr>
        <p:spPr bwMode="auto">
          <a:xfrm>
            <a:off x="224367" y="2520950"/>
            <a:ext cx="2368551"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itchFamily="66" charset="0"/>
                <a:ea typeface="MS PGothic" pitchFamily="34" charset="-128"/>
              </a:defRPr>
            </a:lvl1pPr>
            <a:lvl2pPr marL="742950" indent="-285750">
              <a:defRPr sz="2400">
                <a:solidFill>
                  <a:schemeClr val="tx1"/>
                </a:solidFill>
                <a:latin typeface="Comic Sans MS" pitchFamily="66" charset="0"/>
                <a:ea typeface="MS PGothic" pitchFamily="34" charset="-128"/>
              </a:defRPr>
            </a:lvl2pPr>
            <a:lvl3pPr marL="1143000" indent="-228600">
              <a:defRPr sz="2400">
                <a:solidFill>
                  <a:schemeClr val="tx1"/>
                </a:solidFill>
                <a:latin typeface="Comic Sans MS" pitchFamily="66" charset="0"/>
                <a:ea typeface="MS PGothic" pitchFamily="34" charset="-128"/>
              </a:defRPr>
            </a:lvl3pPr>
            <a:lvl4pPr marL="1600200" indent="-228600">
              <a:defRPr sz="2400">
                <a:solidFill>
                  <a:schemeClr val="tx1"/>
                </a:solidFill>
                <a:latin typeface="Comic Sans MS" pitchFamily="66" charset="0"/>
                <a:ea typeface="MS PGothic" pitchFamily="34" charset="-128"/>
              </a:defRPr>
            </a:lvl4pPr>
            <a:lvl5pPr marL="2057400" indent="-228600">
              <a:defRPr sz="24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4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4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4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400">
                <a:solidFill>
                  <a:schemeClr val="tx1"/>
                </a:solidFill>
                <a:latin typeface="Comic Sans MS" pitchFamily="66" charset="0"/>
                <a:ea typeface="MS PGothic" pitchFamily="34" charset="-128"/>
              </a:defRPr>
            </a:lvl9pPr>
          </a:lstStyle>
          <a:p>
            <a:pPr eaLnBrk="1" hangingPunct="1"/>
            <a:r>
              <a:rPr lang="en-US" altLang="en-US" sz="1600" b="1"/>
              <a:t>LotusLive</a:t>
            </a:r>
          </a:p>
        </p:txBody>
      </p:sp>
    </p:spTree>
    <p:extLst>
      <p:ext uri="{BB962C8B-B14F-4D97-AF65-F5344CB8AC3E}">
        <p14:creationId xmlns:p14="http://schemas.microsoft.com/office/powerpoint/2010/main" val="40982672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circle(in)">
                                      <p:cBhvr>
                                        <p:cTn id="7" dur="500"/>
                                        <p:tgtEl>
                                          <p:spTgt spid="45"/>
                                        </p:tgtEl>
                                      </p:cBhvr>
                                    </p:animEffect>
                                  </p:childTnLst>
                                </p:cTn>
                              </p:par>
                              <p:par>
                                <p:cTn id="8" presetID="6" presetClass="entr" presetSubtype="16" fill="hold" nodeType="withEffect">
                                  <p:stCondLst>
                                    <p:cond delay="0"/>
                                  </p:stCondLst>
                                  <p:childTnLst>
                                    <p:set>
                                      <p:cBhvr>
                                        <p:cTn id="9" dur="1" fill="hold">
                                          <p:stCondLst>
                                            <p:cond delay="0"/>
                                          </p:stCondLst>
                                        </p:cTn>
                                        <p:tgtEl>
                                          <p:spTgt spid="2057"/>
                                        </p:tgtEl>
                                        <p:attrNameLst>
                                          <p:attrName>style.visibility</p:attrName>
                                        </p:attrNameLst>
                                      </p:cBhvr>
                                      <p:to>
                                        <p:strVal val="visible"/>
                                      </p:to>
                                    </p:set>
                                    <p:animEffect transition="in" filter="circle(in)">
                                      <p:cBhvr>
                                        <p:cTn id="10" dur="500"/>
                                        <p:tgtEl>
                                          <p:spTgt spid="2057"/>
                                        </p:tgtEl>
                                      </p:cBhvr>
                                    </p:animEffect>
                                  </p:childTnLst>
                                </p:cTn>
                              </p:par>
                              <p:par>
                                <p:cTn id="11" presetID="6" presetClass="entr" presetSubtype="16" fill="hold" nodeType="withEffect">
                                  <p:stCondLst>
                                    <p:cond delay="0"/>
                                  </p:stCondLst>
                                  <p:childTnLst>
                                    <p:set>
                                      <p:cBhvr>
                                        <p:cTn id="12" dur="1" fill="hold">
                                          <p:stCondLst>
                                            <p:cond delay="0"/>
                                          </p:stCondLst>
                                        </p:cTn>
                                        <p:tgtEl>
                                          <p:spTgt spid="2061"/>
                                        </p:tgtEl>
                                        <p:attrNameLst>
                                          <p:attrName>style.visibility</p:attrName>
                                        </p:attrNameLst>
                                      </p:cBhvr>
                                      <p:to>
                                        <p:strVal val="visible"/>
                                      </p:to>
                                    </p:set>
                                    <p:animEffect transition="in" filter="circle(in)">
                                      <p:cBhvr>
                                        <p:cTn id="13" dur="500"/>
                                        <p:tgtEl>
                                          <p:spTgt spid="2061"/>
                                        </p:tgtEl>
                                      </p:cBhvr>
                                    </p:animEffect>
                                  </p:childTnLst>
                                </p:cTn>
                              </p:par>
                              <p:par>
                                <p:cTn id="14" presetID="6" presetClass="entr" presetSubtype="16" fill="hold" nodeType="withEffect">
                                  <p:stCondLst>
                                    <p:cond delay="0"/>
                                  </p:stCondLst>
                                  <p:childTnLst>
                                    <p:set>
                                      <p:cBhvr>
                                        <p:cTn id="15" dur="1" fill="hold">
                                          <p:stCondLst>
                                            <p:cond delay="0"/>
                                          </p:stCondLst>
                                        </p:cTn>
                                        <p:tgtEl>
                                          <p:spTgt spid="2069"/>
                                        </p:tgtEl>
                                        <p:attrNameLst>
                                          <p:attrName>style.visibility</p:attrName>
                                        </p:attrNameLst>
                                      </p:cBhvr>
                                      <p:to>
                                        <p:strVal val="visible"/>
                                      </p:to>
                                    </p:set>
                                    <p:animEffect transition="in" filter="circle(in)">
                                      <p:cBhvr>
                                        <p:cTn id="16" dur="500"/>
                                        <p:tgtEl>
                                          <p:spTgt spid="206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circle(in)">
                                      <p:cBhvr>
                                        <p:cTn id="21" dur="500"/>
                                        <p:tgtEl>
                                          <p:spTgt spid="44"/>
                                        </p:tgtEl>
                                      </p:cBhvr>
                                    </p:animEffect>
                                  </p:childTnLst>
                                </p:cTn>
                              </p:par>
                              <p:par>
                                <p:cTn id="22" presetID="6" presetClass="entr" presetSubtype="16" fill="hold" nodeType="withEffect">
                                  <p:stCondLst>
                                    <p:cond delay="0"/>
                                  </p:stCondLst>
                                  <p:childTnLst>
                                    <p:set>
                                      <p:cBhvr>
                                        <p:cTn id="23" dur="1" fill="hold">
                                          <p:stCondLst>
                                            <p:cond delay="0"/>
                                          </p:stCondLst>
                                        </p:cTn>
                                        <p:tgtEl>
                                          <p:spTgt spid="2058"/>
                                        </p:tgtEl>
                                        <p:attrNameLst>
                                          <p:attrName>style.visibility</p:attrName>
                                        </p:attrNameLst>
                                      </p:cBhvr>
                                      <p:to>
                                        <p:strVal val="visible"/>
                                      </p:to>
                                    </p:set>
                                    <p:animEffect transition="in" filter="circle(in)">
                                      <p:cBhvr>
                                        <p:cTn id="24" dur="500"/>
                                        <p:tgtEl>
                                          <p:spTgt spid="2058"/>
                                        </p:tgtEl>
                                      </p:cBhvr>
                                    </p:animEffect>
                                  </p:childTnLst>
                                </p:cTn>
                              </p:par>
                              <p:par>
                                <p:cTn id="25" presetID="6" presetClass="entr" presetSubtype="16"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circle(in)">
                                      <p:cBhvr>
                                        <p:cTn id="27" dur="500"/>
                                        <p:tgtEl>
                                          <p:spTgt spid="50"/>
                                        </p:tgtEl>
                                      </p:cBhvr>
                                    </p:animEffect>
                                  </p:childTnLst>
                                </p:cTn>
                              </p:par>
                              <p:par>
                                <p:cTn id="28" presetID="6" presetClass="entr" presetSubtype="16" fill="hold" nodeType="withEffect">
                                  <p:stCondLst>
                                    <p:cond delay="0"/>
                                  </p:stCondLst>
                                  <p:childTnLst>
                                    <p:set>
                                      <p:cBhvr>
                                        <p:cTn id="29" dur="1" fill="hold">
                                          <p:stCondLst>
                                            <p:cond delay="0"/>
                                          </p:stCondLst>
                                        </p:cTn>
                                        <p:tgtEl>
                                          <p:spTgt spid="2073"/>
                                        </p:tgtEl>
                                        <p:attrNameLst>
                                          <p:attrName>style.visibility</p:attrName>
                                        </p:attrNameLst>
                                      </p:cBhvr>
                                      <p:to>
                                        <p:strVal val="visible"/>
                                      </p:to>
                                    </p:set>
                                    <p:animEffect transition="in" filter="circle(in)">
                                      <p:cBhvr>
                                        <p:cTn id="30" dur="500"/>
                                        <p:tgtEl>
                                          <p:spTgt spid="207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circle(in)">
                                      <p:cBhvr>
                                        <p:cTn id="35" dur="500"/>
                                        <p:tgtEl>
                                          <p:spTgt spid="43"/>
                                        </p:tgtEl>
                                      </p:cBhvr>
                                    </p:animEffect>
                                  </p:childTnLst>
                                </p:cTn>
                              </p:par>
                              <p:par>
                                <p:cTn id="36" presetID="6" presetClass="entr" presetSubtype="16" fill="hold" nodeType="withEffect">
                                  <p:stCondLst>
                                    <p:cond delay="0"/>
                                  </p:stCondLst>
                                  <p:childTnLst>
                                    <p:set>
                                      <p:cBhvr>
                                        <p:cTn id="37" dur="1" fill="hold">
                                          <p:stCondLst>
                                            <p:cond delay="0"/>
                                          </p:stCondLst>
                                        </p:cTn>
                                        <p:tgtEl>
                                          <p:spTgt spid="2059"/>
                                        </p:tgtEl>
                                        <p:attrNameLst>
                                          <p:attrName>style.visibility</p:attrName>
                                        </p:attrNameLst>
                                      </p:cBhvr>
                                      <p:to>
                                        <p:strVal val="visible"/>
                                      </p:to>
                                    </p:set>
                                    <p:animEffect transition="in" filter="circle(in)">
                                      <p:cBhvr>
                                        <p:cTn id="38" dur="500"/>
                                        <p:tgtEl>
                                          <p:spTgt spid="2059"/>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circle(in)">
                                      <p:cBhvr>
                                        <p:cTn id="41" dur="500"/>
                                        <p:tgtEl>
                                          <p:spTgt spid="51"/>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circle(in)">
                                      <p:cBhvr>
                                        <p:cTn id="4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51" grpId="0"/>
      <p:bldP spid="7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deployment models (1)</a:t>
            </a:r>
          </a:p>
        </p:txBody>
      </p:sp>
      <p:sp>
        <p:nvSpPr>
          <p:cNvPr id="3" name="Content Placeholder 2"/>
          <p:cNvSpPr>
            <a:spLocks noGrp="1"/>
          </p:cNvSpPr>
          <p:nvPr>
            <p:ph idx="1"/>
          </p:nvPr>
        </p:nvSpPr>
        <p:spPr/>
        <p:txBody>
          <a:bodyPr>
            <a:normAutofit fontScale="92500" lnSpcReduction="20000"/>
          </a:bodyPr>
          <a:lstStyle/>
          <a:p>
            <a:r>
              <a:rPr lang="en-GB" dirty="0"/>
              <a:t>Public clouds</a:t>
            </a:r>
          </a:p>
          <a:p>
            <a:pPr lvl="1"/>
            <a:r>
              <a:rPr lang="en-GB" dirty="0"/>
              <a:t>Provide their services on servers and storage on the Internet. </a:t>
            </a:r>
          </a:p>
          <a:p>
            <a:pPr lvl="1"/>
            <a:r>
              <a:rPr lang="en-GB" dirty="0"/>
              <a:t>These are operated by third-party companies, who handle and control all the hardware, software, and the general infrastructure. </a:t>
            </a:r>
          </a:p>
          <a:p>
            <a:pPr lvl="1"/>
            <a:r>
              <a:rPr lang="en-GB" dirty="0"/>
              <a:t>Clients access services through accounts that can be accessed by just about anyone.</a:t>
            </a:r>
          </a:p>
          <a:p>
            <a:r>
              <a:rPr lang="en-GB" dirty="0"/>
              <a:t>Private clouds</a:t>
            </a:r>
          </a:p>
          <a:p>
            <a:pPr lvl="1"/>
            <a:r>
              <a:rPr lang="en-GB" dirty="0"/>
              <a:t>Are reserved for specific clientele, usually one business or organization. </a:t>
            </a:r>
          </a:p>
          <a:p>
            <a:pPr lvl="1"/>
            <a:r>
              <a:rPr lang="en-GB" dirty="0"/>
              <a:t>The firm's data service </a:t>
            </a:r>
            <a:r>
              <a:rPr lang="en-GB" dirty="0" err="1"/>
              <a:t>center</a:t>
            </a:r>
            <a:r>
              <a:rPr lang="en-GB" dirty="0"/>
              <a:t> may host the cloud computing service. </a:t>
            </a:r>
          </a:p>
          <a:p>
            <a:pPr lvl="1"/>
            <a:r>
              <a:rPr lang="en-GB" dirty="0"/>
              <a:t>Many private cloud computing services are provided on a private network.</a:t>
            </a:r>
          </a:p>
          <a:p>
            <a:r>
              <a:rPr lang="en-GB" dirty="0"/>
              <a:t>Hybrid clouds </a:t>
            </a:r>
          </a:p>
          <a:p>
            <a:pPr lvl="1"/>
            <a:r>
              <a:rPr lang="en-GB" dirty="0"/>
              <a:t>A combination of both public and private services. </a:t>
            </a:r>
          </a:p>
          <a:p>
            <a:pPr lvl="1"/>
            <a:r>
              <a:rPr lang="en-GB" dirty="0"/>
              <a:t>This type of model allows the user more flexibility and helps optimize the user's infrastructure and security.</a:t>
            </a:r>
          </a:p>
        </p:txBody>
      </p:sp>
    </p:spTree>
    <p:extLst>
      <p:ext uri="{BB962C8B-B14F-4D97-AF65-F5344CB8AC3E}">
        <p14:creationId xmlns:p14="http://schemas.microsoft.com/office/powerpoint/2010/main" val="146606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deployment models (2)</a:t>
            </a:r>
          </a:p>
        </p:txBody>
      </p:sp>
      <p:sp>
        <p:nvSpPr>
          <p:cNvPr id="3" name="Content Placeholder 2"/>
          <p:cNvSpPr>
            <a:spLocks noGrp="1"/>
          </p:cNvSpPr>
          <p:nvPr>
            <p:ph idx="1"/>
          </p:nvPr>
        </p:nvSpPr>
        <p:spPr/>
        <p:txBody>
          <a:bodyPr>
            <a:normAutofit fontScale="92500" lnSpcReduction="20000"/>
          </a:bodyPr>
          <a:lstStyle/>
          <a:p>
            <a:r>
              <a:rPr lang="en-GB" dirty="0"/>
              <a:t>Community cloud</a:t>
            </a:r>
          </a:p>
          <a:p>
            <a:pPr lvl="1"/>
            <a:r>
              <a:rPr lang="en-GB" dirty="0"/>
              <a:t>It allows systems and services to be accessible by a group of organizations</a:t>
            </a:r>
          </a:p>
          <a:p>
            <a:pPr lvl="1"/>
            <a:r>
              <a:rPr lang="en-GB" dirty="0"/>
              <a:t>It is a distributed system that is created by integrating the services of different clouds to address the specific needs of a community, industry, or business</a:t>
            </a:r>
          </a:p>
          <a:p>
            <a:pPr lvl="1"/>
            <a:r>
              <a:rPr lang="en-GB" dirty="0"/>
              <a:t>The infrastructure of the community could be shared between the organization which has shared concerns or tasks</a:t>
            </a:r>
          </a:p>
          <a:p>
            <a:pPr lvl="1"/>
            <a:r>
              <a:rPr lang="en-GB" dirty="0"/>
              <a:t>It is generally managed by a third party or by the combination of one or more organizations in the community</a:t>
            </a:r>
          </a:p>
          <a:p>
            <a:r>
              <a:rPr lang="en-GB" dirty="0"/>
              <a:t>Multi-cloud</a:t>
            </a:r>
          </a:p>
          <a:p>
            <a:pPr lvl="1"/>
            <a:r>
              <a:rPr lang="en-GB" dirty="0"/>
              <a:t>Employing multiple cloud providers at the same time </a:t>
            </a:r>
          </a:p>
          <a:p>
            <a:pPr lvl="1"/>
            <a:r>
              <a:rPr lang="en-GB" dirty="0"/>
              <a:t>It’s similar to the hybrid cloud deployment approach, which combines public and private cloud resources</a:t>
            </a:r>
          </a:p>
          <a:p>
            <a:pPr lvl="1"/>
            <a:r>
              <a:rPr lang="en-GB" dirty="0"/>
              <a:t>Instead of merging private and public clouds, multi-cloud uses many public clouds</a:t>
            </a:r>
          </a:p>
          <a:p>
            <a:pPr lvl="1"/>
            <a:r>
              <a:rPr lang="en-GB" dirty="0"/>
              <a:t>Improves availability of the services – when one cloud fails, another is available</a:t>
            </a:r>
          </a:p>
        </p:txBody>
      </p:sp>
    </p:spTree>
    <p:extLst>
      <p:ext uri="{BB962C8B-B14F-4D97-AF65-F5344CB8AC3E}">
        <p14:creationId xmlns:p14="http://schemas.microsoft.com/office/powerpoint/2010/main" val="120001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Hot topics in Service Computing</a:t>
            </a:r>
          </a:p>
        </p:txBody>
      </p:sp>
      <p:sp>
        <p:nvSpPr>
          <p:cNvPr id="5" name="Content Placeholder 4"/>
          <p:cNvSpPr>
            <a:spLocks noGrp="1"/>
          </p:cNvSpPr>
          <p:nvPr>
            <p:ph idx="1"/>
          </p:nvPr>
        </p:nvSpPr>
        <p:spPr/>
        <p:txBody>
          <a:bodyPr>
            <a:normAutofit/>
          </a:bodyPr>
          <a:lstStyle/>
          <a:p>
            <a:r>
              <a:rPr lang="en-GB" sz="4000" dirty="0"/>
              <a:t>In this module we will work both, in the classroom and at home</a:t>
            </a:r>
          </a:p>
          <a:p>
            <a:pPr lvl="1"/>
            <a:r>
              <a:rPr lang="en-GB" sz="3600" dirty="0"/>
              <a:t>In the classroom</a:t>
            </a:r>
          </a:p>
          <a:p>
            <a:pPr lvl="2"/>
            <a:r>
              <a:rPr lang="en-GB" sz="3200" dirty="0"/>
              <a:t>explore topics related to Cloud Computing</a:t>
            </a:r>
          </a:p>
          <a:p>
            <a:pPr lvl="1"/>
            <a:r>
              <a:rPr lang="en-GB" sz="3600" dirty="0"/>
              <a:t>At home – 2 assignments</a:t>
            </a:r>
          </a:p>
          <a:p>
            <a:pPr lvl="2"/>
            <a:r>
              <a:rPr lang="en-GB" sz="3200" dirty="0"/>
              <a:t>15% - Hot topic study journal – 3 tasks</a:t>
            </a:r>
          </a:p>
          <a:p>
            <a:pPr lvl="2"/>
            <a:r>
              <a:rPr lang="en-GB" sz="3200" dirty="0"/>
              <a:t>10% - Exercises - Case study </a:t>
            </a:r>
          </a:p>
          <a:p>
            <a:endParaRPr lang="en-GB" sz="4000" dirty="0"/>
          </a:p>
          <a:p>
            <a:endParaRPr lang="en-GB" sz="4000" dirty="0"/>
          </a:p>
        </p:txBody>
      </p:sp>
    </p:spTree>
    <p:extLst>
      <p:ext uri="{BB962C8B-B14F-4D97-AF65-F5344CB8AC3E}">
        <p14:creationId xmlns:p14="http://schemas.microsoft.com/office/powerpoint/2010/main" val="4289599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Who uses cloud?</a:t>
            </a:r>
          </a:p>
        </p:txBody>
      </p:sp>
      <p:sp>
        <p:nvSpPr>
          <p:cNvPr id="3" name="Content Placeholder 2"/>
          <p:cNvSpPr>
            <a:spLocks noGrp="1"/>
          </p:cNvSpPr>
          <p:nvPr>
            <p:ph idx="1"/>
          </p:nvPr>
        </p:nvSpPr>
        <p:spPr/>
        <p:txBody>
          <a:bodyPr>
            <a:normAutofit lnSpcReduction="10000"/>
          </a:bodyPr>
          <a:lstStyle/>
          <a:p>
            <a:r>
              <a:rPr lang="en-GB" dirty="0"/>
              <a:t>The short answer is: everyone. </a:t>
            </a:r>
          </a:p>
          <a:p>
            <a:pPr lvl="1"/>
            <a:r>
              <a:rPr lang="en-GB" dirty="0"/>
              <a:t>From your phone and your car to your smart watch and your </a:t>
            </a:r>
            <a:r>
              <a:rPr lang="en-GB" dirty="0" err="1"/>
              <a:t>favorite</a:t>
            </a:r>
            <a:r>
              <a:rPr lang="en-GB" dirty="0"/>
              <a:t> food delivery app, the cloud is everywhere.</a:t>
            </a:r>
          </a:p>
          <a:p>
            <a:r>
              <a:rPr lang="en-GB" dirty="0"/>
              <a:t>But cloud computing is especially powerful for businesses</a:t>
            </a:r>
          </a:p>
          <a:p>
            <a:pPr lvl="1"/>
            <a:r>
              <a:rPr lang="en-GB" dirty="0"/>
              <a:t>Companies use it for routine tasks like </a:t>
            </a:r>
          </a:p>
          <a:p>
            <a:pPr lvl="2"/>
            <a:r>
              <a:rPr lang="en-GB" dirty="0"/>
              <a:t>data protection</a:t>
            </a:r>
          </a:p>
          <a:p>
            <a:pPr lvl="2"/>
            <a:r>
              <a:rPr lang="en-GB" dirty="0"/>
              <a:t>software development</a:t>
            </a:r>
          </a:p>
          <a:p>
            <a:pPr lvl="2"/>
            <a:r>
              <a:rPr lang="en-GB" dirty="0"/>
              <a:t>data analytics</a:t>
            </a:r>
          </a:p>
          <a:p>
            <a:pPr lvl="2"/>
            <a:r>
              <a:rPr lang="en-GB" dirty="0"/>
              <a:t>disaster recovery</a:t>
            </a:r>
          </a:p>
          <a:p>
            <a:pPr lvl="2"/>
            <a:r>
              <a:rPr lang="en-GB" dirty="0"/>
              <a:t>virtual desktops</a:t>
            </a:r>
          </a:p>
          <a:p>
            <a:pPr lvl="2"/>
            <a:r>
              <a:rPr lang="en-GB" dirty="0"/>
              <a:t>server virtualization</a:t>
            </a:r>
          </a:p>
          <a:p>
            <a:pPr lvl="2"/>
            <a:r>
              <a:rPr lang="en-GB" dirty="0"/>
              <a:t>customer-facing applications</a:t>
            </a:r>
          </a:p>
        </p:txBody>
      </p:sp>
    </p:spTree>
    <p:extLst>
      <p:ext uri="{BB962C8B-B14F-4D97-AF65-F5344CB8AC3E}">
        <p14:creationId xmlns:p14="http://schemas.microsoft.com/office/powerpoint/2010/main" val="371245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examples</a:t>
            </a:r>
          </a:p>
        </p:txBody>
      </p:sp>
    </p:spTree>
    <p:extLst>
      <p:ext uri="{BB962C8B-B14F-4D97-AF65-F5344CB8AC3E}">
        <p14:creationId xmlns:p14="http://schemas.microsoft.com/office/powerpoint/2010/main" val="1143427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Tencent</a:t>
            </a:r>
            <a:r>
              <a:rPr lang="en-GB" dirty="0"/>
              <a:t> Meeting &amp; </a:t>
            </a:r>
            <a:r>
              <a:rPr lang="en-GB" dirty="0" err="1"/>
              <a:t>VooV</a:t>
            </a:r>
            <a:r>
              <a:rPr lang="en-GB" dirty="0"/>
              <a:t> Meeting</a:t>
            </a:r>
          </a:p>
        </p:txBody>
      </p:sp>
      <p:sp>
        <p:nvSpPr>
          <p:cNvPr id="3" name="Content Placeholder 2"/>
          <p:cNvSpPr>
            <a:spLocks noGrp="1"/>
          </p:cNvSpPr>
          <p:nvPr>
            <p:ph idx="1"/>
          </p:nvPr>
        </p:nvSpPr>
        <p:spPr/>
        <p:txBody>
          <a:bodyPr/>
          <a:lstStyle/>
          <a:p>
            <a:r>
              <a:rPr lang="en-GB" dirty="0" err="1"/>
              <a:t>Tencent</a:t>
            </a:r>
            <a:r>
              <a:rPr lang="en-GB" dirty="0"/>
              <a:t> Meeting provides a cloud-based video conferencing solution that enables customers and users to host or join meetings anytime, anywhere. </a:t>
            </a:r>
          </a:p>
          <a:p>
            <a:r>
              <a:rPr lang="en-GB" dirty="0" err="1"/>
              <a:t>Tencent</a:t>
            </a:r>
            <a:r>
              <a:rPr lang="en-GB" dirty="0"/>
              <a:t> Meeting is currently widely used in business, municipal services, finance, education, healthcare and other industries, and is available for online document signing, business solicitation, recruitment, online learning and training, and much more.</a:t>
            </a:r>
          </a:p>
          <a:p>
            <a:r>
              <a:rPr lang="en-GB" dirty="0"/>
              <a:t>Its international version, </a:t>
            </a:r>
            <a:r>
              <a:rPr lang="en-GB" dirty="0" err="1"/>
              <a:t>VooV</a:t>
            </a:r>
            <a:r>
              <a:rPr lang="en-GB" dirty="0"/>
              <a:t> Meeting, has been launched in more than 100 countries and regions around the world.</a:t>
            </a:r>
          </a:p>
        </p:txBody>
      </p:sp>
    </p:spTree>
    <p:extLst>
      <p:ext uri="{BB962C8B-B14F-4D97-AF65-F5344CB8AC3E}">
        <p14:creationId xmlns:p14="http://schemas.microsoft.com/office/powerpoint/2010/main" val="2818274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Rain Classroom -  </a:t>
            </a:r>
            <a:r>
              <a:rPr lang="zh-CN" altLang="en-US" dirty="0"/>
              <a:t>雨课堂</a:t>
            </a:r>
            <a:endParaRPr lang="en-GB" dirty="0"/>
          </a:p>
        </p:txBody>
      </p:sp>
      <p:sp>
        <p:nvSpPr>
          <p:cNvPr id="3" name="Content Placeholder 2"/>
          <p:cNvSpPr>
            <a:spLocks noGrp="1"/>
          </p:cNvSpPr>
          <p:nvPr>
            <p:ph idx="1"/>
          </p:nvPr>
        </p:nvSpPr>
        <p:spPr/>
        <p:txBody>
          <a:bodyPr>
            <a:normAutofit/>
          </a:bodyPr>
          <a:lstStyle/>
          <a:p>
            <a:r>
              <a:rPr lang="en-GB" sz="3600" dirty="0"/>
              <a:t>Rain Classroom is a cloud computing tool, which is jointly developed by Tsinghua University and </a:t>
            </a:r>
            <a:r>
              <a:rPr lang="en-GB" sz="3600" dirty="0" err="1"/>
              <a:t>XueTangX</a:t>
            </a:r>
            <a:r>
              <a:rPr lang="en-GB" sz="3600" dirty="0"/>
              <a:t>. </a:t>
            </a:r>
          </a:p>
          <a:p>
            <a:r>
              <a:rPr lang="en-GB" sz="3600" dirty="0"/>
              <a:t>In 2018, </a:t>
            </a:r>
            <a:r>
              <a:rPr lang="en-GB" sz="3600" dirty="0" err="1"/>
              <a:t>XueTangX</a:t>
            </a:r>
            <a:r>
              <a:rPr lang="en-GB" sz="3600" dirty="0"/>
              <a:t>  developed the virtual private cloud platform "</a:t>
            </a:r>
            <a:r>
              <a:rPr lang="en-GB" sz="3600" dirty="0" err="1"/>
              <a:t>XueTang</a:t>
            </a:r>
            <a:r>
              <a:rPr lang="en-GB" sz="3600" dirty="0"/>
              <a:t> Cloud" and the teaching tool "Rain Classroom" for assisting online learning. </a:t>
            </a:r>
          </a:p>
        </p:txBody>
      </p:sp>
    </p:spTree>
    <p:extLst>
      <p:ext uri="{BB962C8B-B14F-4D97-AF65-F5344CB8AC3E}">
        <p14:creationId xmlns:p14="http://schemas.microsoft.com/office/powerpoint/2010/main" val="3244298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Salesforce</a:t>
            </a:r>
          </a:p>
        </p:txBody>
      </p:sp>
      <p:sp>
        <p:nvSpPr>
          <p:cNvPr id="3" name="Content Placeholder 2"/>
          <p:cNvSpPr>
            <a:spLocks noGrp="1"/>
          </p:cNvSpPr>
          <p:nvPr>
            <p:ph idx="1"/>
          </p:nvPr>
        </p:nvSpPr>
        <p:spPr/>
        <p:txBody>
          <a:bodyPr>
            <a:normAutofit/>
          </a:bodyPr>
          <a:lstStyle/>
          <a:p>
            <a:r>
              <a:rPr lang="en-GB" sz="3200" dirty="0"/>
              <a:t>SaaS provider</a:t>
            </a:r>
          </a:p>
          <a:p>
            <a:r>
              <a:rPr lang="en-GB" sz="3200" dirty="0"/>
              <a:t>CRM (customer relationship management) tool that helps businesses manage customer relations and generate sales leads. </a:t>
            </a:r>
          </a:p>
          <a:p>
            <a:r>
              <a:rPr lang="en-GB" sz="3200" dirty="0"/>
              <a:t>The Sales Cloud combines A.I. and customer data to help sales teams identify potential leads and close sales faster. </a:t>
            </a:r>
          </a:p>
          <a:p>
            <a:r>
              <a:rPr lang="en-GB" sz="3200" dirty="0"/>
              <a:t>The platform also has separate clouds for customer service and marketing.</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42099" y="191801"/>
            <a:ext cx="2850252" cy="1900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3653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loud Computing Services - Amazon Web Services (AW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20917" y="111511"/>
            <a:ext cx="3755309" cy="19715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AWS – Amazon Web Services</a:t>
            </a:r>
          </a:p>
        </p:txBody>
      </p:sp>
      <p:sp>
        <p:nvSpPr>
          <p:cNvPr id="3" name="Content Placeholder 2"/>
          <p:cNvSpPr>
            <a:spLocks noGrp="1"/>
          </p:cNvSpPr>
          <p:nvPr>
            <p:ph idx="1"/>
          </p:nvPr>
        </p:nvSpPr>
        <p:spPr/>
        <p:txBody>
          <a:bodyPr/>
          <a:lstStyle/>
          <a:p>
            <a:r>
              <a:rPr lang="en-GB" dirty="0"/>
              <a:t>Amazon’s AWS (Amazon Web Services) has grown into the largest public cloud globally</a:t>
            </a:r>
          </a:p>
          <a:p>
            <a:r>
              <a:rPr lang="en-GB" dirty="0"/>
              <a:t>It accounted for 38.9% of the IaaS market worldwide in 2021, according to Gartner</a:t>
            </a:r>
          </a:p>
          <a:p>
            <a:r>
              <a:rPr lang="en-GB" dirty="0"/>
              <a:t>This section is also the largest profit source for Amazon</a:t>
            </a:r>
          </a:p>
          <a:p>
            <a:r>
              <a:rPr lang="en-GB" dirty="0"/>
              <a:t>AWS Lambda lets developers run code for any application or backend service without provisioning or managing servers</a:t>
            </a:r>
          </a:p>
          <a:p>
            <a:r>
              <a:rPr lang="en-GB" dirty="0"/>
              <a:t>The pay-as-you-go model continuously scales along with a business to accommodate for real-time shifts in data storage and usage</a:t>
            </a:r>
          </a:p>
        </p:txBody>
      </p:sp>
    </p:spTree>
    <p:extLst>
      <p:ext uri="{BB962C8B-B14F-4D97-AF65-F5344CB8AC3E}">
        <p14:creationId xmlns:p14="http://schemas.microsoft.com/office/powerpoint/2010/main" val="2872728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a:p>
        </p:txBody>
      </p:sp>
      <p:pic>
        <p:nvPicPr>
          <p:cNvPr id="2050" name="Picture 2" descr="Screen Shot 2022-06-27 at 8.56.02 AM.p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376" y="471774"/>
            <a:ext cx="11295098" cy="570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955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90064" y="36119"/>
            <a:ext cx="4204806" cy="2207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GB" dirty="0"/>
              <a:t>Alibaba Cloud </a:t>
            </a:r>
            <a:r>
              <a:rPr lang="zh-CN" altLang="en-US" dirty="0"/>
              <a:t>阿里云</a:t>
            </a:r>
            <a:endParaRPr lang="en-GB" dirty="0"/>
          </a:p>
        </p:txBody>
      </p:sp>
      <p:sp>
        <p:nvSpPr>
          <p:cNvPr id="3" name="Content Placeholder 2"/>
          <p:cNvSpPr>
            <a:spLocks noGrp="1"/>
          </p:cNvSpPr>
          <p:nvPr>
            <p:ph idx="1"/>
          </p:nvPr>
        </p:nvSpPr>
        <p:spPr>
          <a:xfrm>
            <a:off x="604684" y="1825625"/>
            <a:ext cx="10982632" cy="4850478"/>
          </a:xfrm>
        </p:spPr>
        <p:txBody>
          <a:bodyPr>
            <a:normAutofit/>
          </a:bodyPr>
          <a:lstStyle/>
          <a:p>
            <a:r>
              <a:rPr lang="en-GB" sz="3200" dirty="0"/>
              <a:t>The largest cloud computing company in China and in Asia Pacific  </a:t>
            </a:r>
          </a:p>
          <a:p>
            <a:r>
              <a:rPr lang="en-GB" sz="3200" dirty="0"/>
              <a:t>Offers cloud services that are available on a pay-as-you-go basis</a:t>
            </a:r>
          </a:p>
          <a:p>
            <a:pPr lvl="1"/>
            <a:r>
              <a:rPr lang="en-GB" dirty="0"/>
              <a:t>elastic compute</a:t>
            </a:r>
          </a:p>
          <a:p>
            <a:pPr lvl="1"/>
            <a:r>
              <a:rPr lang="en-GB" dirty="0"/>
              <a:t>data storage</a:t>
            </a:r>
          </a:p>
          <a:p>
            <a:pPr lvl="1"/>
            <a:r>
              <a:rPr lang="en-GB" dirty="0"/>
              <a:t>relational databases</a:t>
            </a:r>
          </a:p>
          <a:p>
            <a:pPr lvl="1"/>
            <a:r>
              <a:rPr lang="en-GB" dirty="0"/>
              <a:t>big-data processing</a:t>
            </a:r>
          </a:p>
          <a:p>
            <a:pPr lvl="1"/>
            <a:r>
              <a:rPr lang="en-GB" dirty="0"/>
              <a:t>anti-DDoS protection</a:t>
            </a:r>
          </a:p>
          <a:p>
            <a:pPr lvl="1"/>
            <a:r>
              <a:rPr lang="en-GB" dirty="0"/>
              <a:t>content delivery networks (CDN)</a:t>
            </a:r>
          </a:p>
          <a:p>
            <a:pPr lvl="1"/>
            <a:r>
              <a:rPr lang="en-GB" dirty="0"/>
              <a:t>…</a:t>
            </a:r>
          </a:p>
        </p:txBody>
      </p:sp>
    </p:spTree>
    <p:extLst>
      <p:ext uri="{BB962C8B-B14F-4D97-AF65-F5344CB8AC3E}">
        <p14:creationId xmlns:p14="http://schemas.microsoft.com/office/powerpoint/2010/main" val="1729123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336800" y="76200"/>
            <a:ext cx="9652000" cy="1143000"/>
          </a:xfrm>
        </p:spPr>
        <p:txBody>
          <a:bodyPr/>
          <a:lstStyle/>
          <a:p>
            <a:pPr eaLnBrk="1" hangingPunct="1"/>
            <a:r>
              <a:rPr lang="en-US" altLang="en-US" sz="4000"/>
              <a:t>Cloud Computing Characteristics</a:t>
            </a:r>
          </a:p>
        </p:txBody>
      </p:sp>
      <p:sp>
        <p:nvSpPr>
          <p:cNvPr id="14339"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itchFamily="66" charset="0"/>
                <a:ea typeface="MS PGothic" pitchFamily="34" charset="-128"/>
              </a:defRPr>
            </a:lvl1pPr>
            <a:lvl2pPr marL="742950" indent="-285750">
              <a:defRPr sz="2400">
                <a:solidFill>
                  <a:schemeClr val="tx1"/>
                </a:solidFill>
                <a:latin typeface="Comic Sans MS" pitchFamily="66" charset="0"/>
                <a:ea typeface="MS PGothic" pitchFamily="34" charset="-128"/>
              </a:defRPr>
            </a:lvl2pPr>
            <a:lvl3pPr marL="1143000" indent="-228600">
              <a:defRPr sz="2400">
                <a:solidFill>
                  <a:schemeClr val="tx1"/>
                </a:solidFill>
                <a:latin typeface="Comic Sans MS" pitchFamily="66" charset="0"/>
                <a:ea typeface="MS PGothic" pitchFamily="34" charset="-128"/>
              </a:defRPr>
            </a:lvl3pPr>
            <a:lvl4pPr marL="1600200" indent="-228600">
              <a:defRPr sz="2400">
                <a:solidFill>
                  <a:schemeClr val="tx1"/>
                </a:solidFill>
                <a:latin typeface="Comic Sans MS" pitchFamily="66" charset="0"/>
                <a:ea typeface="MS PGothic" pitchFamily="34" charset="-128"/>
              </a:defRPr>
            </a:lvl4pPr>
            <a:lvl5pPr marL="2057400" indent="-228600">
              <a:defRPr sz="24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4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4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4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400">
                <a:solidFill>
                  <a:schemeClr val="tx1"/>
                </a:solidFill>
                <a:latin typeface="Comic Sans MS" pitchFamily="66" charset="0"/>
                <a:ea typeface="MS PGothic" pitchFamily="34" charset="-128"/>
              </a:defRPr>
            </a:lvl9pPr>
          </a:lstStyle>
          <a:p>
            <a:fld id="{C747FF9A-3059-46C3-9264-FFAF51DE654E}" type="slidenum">
              <a:rPr lang="en-US" altLang="en-US" sz="1200">
                <a:solidFill>
                  <a:schemeClr val="bg1"/>
                </a:solidFill>
              </a:rPr>
              <a:pPr/>
              <a:t>28</a:t>
            </a:fld>
            <a:endParaRPr lang="en-US" altLang="en-US" sz="1200">
              <a:solidFill>
                <a:schemeClr val="bg1"/>
              </a:solidFill>
            </a:endParaRPr>
          </a:p>
        </p:txBody>
      </p:sp>
      <p:sp>
        <p:nvSpPr>
          <p:cNvPr id="28" name="TextBox 14"/>
          <p:cNvSpPr txBox="1">
            <a:spLocks noChangeArrowheads="1"/>
          </p:cNvSpPr>
          <p:nvPr/>
        </p:nvSpPr>
        <p:spPr bwMode="auto">
          <a:xfrm>
            <a:off x="1217085" y="1535836"/>
            <a:ext cx="30059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defRPr/>
            </a:pPr>
            <a:r>
              <a:rPr lang="en-US" b="1" kern="0" dirty="0">
                <a:solidFill>
                  <a:srgbClr val="000000"/>
                </a:solidFill>
                <a:ea typeface="ＭＳ Ｐゴシック" pitchFamily="-97" charset="-128"/>
              </a:rPr>
              <a:t>Essential Characteristics:</a:t>
            </a:r>
          </a:p>
        </p:txBody>
      </p:sp>
      <p:sp>
        <p:nvSpPr>
          <p:cNvPr id="37" name="Rectangle 36"/>
          <p:cNvSpPr/>
          <p:nvPr/>
        </p:nvSpPr>
        <p:spPr bwMode="auto">
          <a:xfrm>
            <a:off x="1327151" y="2226398"/>
            <a:ext cx="8737600" cy="1219200"/>
          </a:xfrm>
          <a:prstGeom prst="rect">
            <a:avLst/>
          </a:prstGeom>
          <a:solidFill>
            <a:schemeClr val="bg1"/>
          </a:solidFill>
          <a:ln w="25400" cap="flat" cmpd="sng" algn="ctr">
            <a:noFill/>
            <a:prstDash val="solid"/>
          </a:ln>
          <a:effectLst/>
        </p:spPr>
        <p:txBody>
          <a:bodyPr anchor="ctr"/>
          <a:lstStyle>
            <a:lvl1pPr>
              <a:defRPr sz="2400">
                <a:solidFill>
                  <a:schemeClr val="tx1"/>
                </a:solidFill>
                <a:latin typeface="Comic Sans MS" pitchFamily="66" charset="0"/>
                <a:ea typeface="MS PGothic" pitchFamily="34" charset="-128"/>
              </a:defRPr>
            </a:lvl1pPr>
            <a:lvl2pPr marL="742950" indent="-285750">
              <a:defRPr sz="2400">
                <a:solidFill>
                  <a:schemeClr val="tx1"/>
                </a:solidFill>
                <a:latin typeface="Comic Sans MS" pitchFamily="66" charset="0"/>
                <a:ea typeface="MS PGothic" pitchFamily="34" charset="-128"/>
              </a:defRPr>
            </a:lvl2pPr>
            <a:lvl3pPr marL="1143000" indent="-228600">
              <a:defRPr sz="2400">
                <a:solidFill>
                  <a:schemeClr val="tx1"/>
                </a:solidFill>
                <a:latin typeface="Comic Sans MS" pitchFamily="66" charset="0"/>
                <a:ea typeface="MS PGothic" pitchFamily="34" charset="-128"/>
              </a:defRPr>
            </a:lvl3pPr>
            <a:lvl4pPr marL="1600200" indent="-228600">
              <a:defRPr sz="2400">
                <a:solidFill>
                  <a:schemeClr val="tx1"/>
                </a:solidFill>
                <a:latin typeface="Comic Sans MS" pitchFamily="66" charset="0"/>
                <a:ea typeface="MS PGothic" pitchFamily="34" charset="-128"/>
              </a:defRPr>
            </a:lvl4pPr>
            <a:lvl5pPr marL="2057400" indent="-228600">
              <a:defRPr sz="24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4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4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4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400">
                <a:solidFill>
                  <a:schemeClr val="tx1"/>
                </a:solidFill>
                <a:latin typeface="Comic Sans MS" pitchFamily="66" charset="0"/>
                <a:ea typeface="MS PGothic" pitchFamily="34" charset="-128"/>
              </a:defRPr>
            </a:lvl9pPr>
          </a:lstStyle>
          <a:p>
            <a:pPr algn="ctr" eaLnBrk="1" hangingPunct="1"/>
            <a:endParaRPr lang="en-US" altLang="en-US" sz="1800">
              <a:solidFill>
                <a:srgbClr val="FFFFFF"/>
              </a:solidFill>
              <a:latin typeface="Arial" pitchFamily="34" charset="0"/>
            </a:endParaRPr>
          </a:p>
        </p:txBody>
      </p:sp>
      <p:sp>
        <p:nvSpPr>
          <p:cNvPr id="38" name="Rounded Rectangle 37"/>
          <p:cNvSpPr/>
          <p:nvPr/>
        </p:nvSpPr>
        <p:spPr bwMode="auto">
          <a:xfrm>
            <a:off x="1534585" y="3059836"/>
            <a:ext cx="4057649" cy="322262"/>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Resource</a:t>
            </a:r>
            <a:r>
              <a:rPr lang="en-US" sz="1800" kern="0" dirty="0">
                <a:solidFill>
                  <a:srgbClr val="000000"/>
                </a:solidFill>
                <a:latin typeface="Arial"/>
              </a:rPr>
              <a:t> </a:t>
            </a:r>
            <a:r>
              <a:rPr lang="en-US" sz="1800" b="1" kern="0" dirty="0">
                <a:solidFill>
                  <a:srgbClr val="000000"/>
                </a:solidFill>
                <a:latin typeface="Arial"/>
              </a:rPr>
              <a:t>Pooling</a:t>
            </a:r>
          </a:p>
        </p:txBody>
      </p:sp>
      <p:sp>
        <p:nvSpPr>
          <p:cNvPr id="39" name="Rounded Rectangle 38"/>
          <p:cNvSpPr/>
          <p:nvPr/>
        </p:nvSpPr>
        <p:spPr bwMode="auto">
          <a:xfrm>
            <a:off x="1534585" y="2675662"/>
            <a:ext cx="4057649"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Broad</a:t>
            </a:r>
            <a:r>
              <a:rPr lang="en-US" sz="1800" kern="0" dirty="0">
                <a:solidFill>
                  <a:srgbClr val="000000"/>
                </a:solidFill>
                <a:latin typeface="Arial"/>
              </a:rPr>
              <a:t> </a:t>
            </a:r>
            <a:r>
              <a:rPr lang="en-US" sz="1800" b="1" kern="0" dirty="0">
                <a:solidFill>
                  <a:srgbClr val="000000"/>
                </a:solidFill>
                <a:latin typeface="Arial"/>
              </a:rPr>
              <a:t>Network</a:t>
            </a:r>
            <a:r>
              <a:rPr lang="en-US" sz="1800" kern="0" dirty="0">
                <a:solidFill>
                  <a:srgbClr val="000000"/>
                </a:solidFill>
                <a:latin typeface="Arial"/>
              </a:rPr>
              <a:t> </a:t>
            </a:r>
            <a:r>
              <a:rPr lang="en-US" sz="1800" b="1" kern="0" dirty="0">
                <a:solidFill>
                  <a:srgbClr val="000000"/>
                </a:solidFill>
                <a:latin typeface="Arial"/>
              </a:rPr>
              <a:t>Access</a:t>
            </a:r>
          </a:p>
        </p:txBody>
      </p:sp>
      <p:sp>
        <p:nvSpPr>
          <p:cNvPr id="40" name="Rounded Rectangle 39"/>
          <p:cNvSpPr/>
          <p:nvPr/>
        </p:nvSpPr>
        <p:spPr bwMode="auto">
          <a:xfrm>
            <a:off x="5799667" y="2675662"/>
            <a:ext cx="4057651"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Rapid</a:t>
            </a:r>
            <a:r>
              <a:rPr lang="en-US" sz="1800" kern="0" dirty="0">
                <a:solidFill>
                  <a:srgbClr val="000000"/>
                </a:solidFill>
                <a:latin typeface="Arial"/>
              </a:rPr>
              <a:t> </a:t>
            </a:r>
            <a:r>
              <a:rPr lang="en-US" sz="1800" b="1" kern="0" dirty="0">
                <a:solidFill>
                  <a:srgbClr val="000000"/>
                </a:solidFill>
                <a:latin typeface="Arial"/>
              </a:rPr>
              <a:t>Elasticity</a:t>
            </a:r>
          </a:p>
        </p:txBody>
      </p:sp>
      <p:sp>
        <p:nvSpPr>
          <p:cNvPr id="41" name="Rounded Rectangle 40"/>
          <p:cNvSpPr/>
          <p:nvPr/>
        </p:nvSpPr>
        <p:spPr bwMode="auto">
          <a:xfrm>
            <a:off x="5799667" y="3059836"/>
            <a:ext cx="4057651" cy="322262"/>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Measured</a:t>
            </a:r>
            <a:r>
              <a:rPr lang="en-US" sz="1800" kern="0" dirty="0">
                <a:solidFill>
                  <a:srgbClr val="000000"/>
                </a:solidFill>
                <a:latin typeface="Arial"/>
              </a:rPr>
              <a:t> </a:t>
            </a:r>
            <a:r>
              <a:rPr lang="en-US" sz="1800" b="1" kern="0" dirty="0">
                <a:solidFill>
                  <a:srgbClr val="000000"/>
                </a:solidFill>
                <a:latin typeface="Arial"/>
              </a:rPr>
              <a:t>Service</a:t>
            </a:r>
          </a:p>
        </p:txBody>
      </p:sp>
      <p:sp>
        <p:nvSpPr>
          <p:cNvPr id="42" name="Rounded Rectangle 41"/>
          <p:cNvSpPr/>
          <p:nvPr/>
        </p:nvSpPr>
        <p:spPr bwMode="auto">
          <a:xfrm>
            <a:off x="1519767" y="2270849"/>
            <a:ext cx="8322733" cy="322263"/>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On Demand Self-Service</a:t>
            </a:r>
          </a:p>
        </p:txBody>
      </p:sp>
      <p:sp>
        <p:nvSpPr>
          <p:cNvPr id="21" name="TextBox 14"/>
          <p:cNvSpPr txBox="1">
            <a:spLocks noChangeArrowheads="1"/>
          </p:cNvSpPr>
          <p:nvPr/>
        </p:nvSpPr>
        <p:spPr bwMode="auto">
          <a:xfrm>
            <a:off x="1327151" y="3730455"/>
            <a:ext cx="367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defRPr/>
            </a:pPr>
            <a:r>
              <a:rPr lang="en-US" b="1" kern="0" dirty="0">
                <a:solidFill>
                  <a:srgbClr val="000000"/>
                </a:solidFill>
                <a:ea typeface="ＭＳ Ｐゴシック" pitchFamily="-97" charset="-128"/>
              </a:rPr>
              <a:t>Other Common Characteristics:</a:t>
            </a:r>
          </a:p>
        </p:txBody>
      </p:sp>
      <p:sp>
        <p:nvSpPr>
          <p:cNvPr id="22" name="Rounded Rectangle 21"/>
          <p:cNvSpPr/>
          <p:nvPr/>
        </p:nvSpPr>
        <p:spPr bwMode="auto">
          <a:xfrm>
            <a:off x="1397000" y="5822780"/>
            <a:ext cx="4057651" cy="36512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Low Cost Software</a:t>
            </a:r>
          </a:p>
        </p:txBody>
      </p:sp>
      <p:sp>
        <p:nvSpPr>
          <p:cNvPr id="23" name="Rounded Rectangle 22"/>
          <p:cNvSpPr/>
          <p:nvPr/>
        </p:nvSpPr>
        <p:spPr bwMode="auto">
          <a:xfrm>
            <a:off x="1371600" y="5330655"/>
            <a:ext cx="4057651" cy="366713"/>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Virtualization</a:t>
            </a:r>
          </a:p>
        </p:txBody>
      </p:sp>
      <p:sp>
        <p:nvSpPr>
          <p:cNvPr id="24" name="Rounded Rectangle 23"/>
          <p:cNvSpPr/>
          <p:nvPr/>
        </p:nvSpPr>
        <p:spPr bwMode="auto">
          <a:xfrm>
            <a:off x="5662084" y="5330655"/>
            <a:ext cx="4055533" cy="36512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Service Orientation</a:t>
            </a:r>
          </a:p>
        </p:txBody>
      </p:sp>
      <p:sp>
        <p:nvSpPr>
          <p:cNvPr id="25" name="Rounded Rectangle 24"/>
          <p:cNvSpPr/>
          <p:nvPr/>
        </p:nvSpPr>
        <p:spPr bwMode="auto">
          <a:xfrm>
            <a:off x="5662084" y="5810080"/>
            <a:ext cx="4055533" cy="36512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Advanced Security</a:t>
            </a:r>
          </a:p>
        </p:txBody>
      </p:sp>
      <p:sp>
        <p:nvSpPr>
          <p:cNvPr id="26" name="Rounded Rectangle 25"/>
          <p:cNvSpPr/>
          <p:nvPr/>
        </p:nvSpPr>
        <p:spPr>
          <a:xfrm>
            <a:off x="1397000" y="4873455"/>
            <a:ext cx="4057651"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Homogeneity</a:t>
            </a:r>
          </a:p>
        </p:txBody>
      </p:sp>
      <p:sp>
        <p:nvSpPr>
          <p:cNvPr id="27" name="Rounded Rectangle 26"/>
          <p:cNvSpPr/>
          <p:nvPr/>
        </p:nvSpPr>
        <p:spPr>
          <a:xfrm>
            <a:off x="1397000" y="4428955"/>
            <a:ext cx="4057651"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Massive Scale</a:t>
            </a:r>
          </a:p>
        </p:txBody>
      </p:sp>
      <p:sp>
        <p:nvSpPr>
          <p:cNvPr id="29" name="Rounded Rectangle 28"/>
          <p:cNvSpPr/>
          <p:nvPr/>
        </p:nvSpPr>
        <p:spPr>
          <a:xfrm>
            <a:off x="5662084" y="4416255"/>
            <a:ext cx="4055533"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Resilient Computing</a:t>
            </a:r>
          </a:p>
        </p:txBody>
      </p:sp>
      <p:sp>
        <p:nvSpPr>
          <p:cNvPr id="30" name="Rounded Rectangle 29"/>
          <p:cNvSpPr/>
          <p:nvPr/>
        </p:nvSpPr>
        <p:spPr>
          <a:xfrm>
            <a:off x="5662084" y="4873455"/>
            <a:ext cx="4055533"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Geographic</a:t>
            </a:r>
            <a:r>
              <a:rPr lang="en-US" sz="1800" kern="0" dirty="0">
                <a:solidFill>
                  <a:srgbClr val="000000"/>
                </a:solidFill>
                <a:latin typeface="Arial"/>
              </a:rPr>
              <a:t> </a:t>
            </a:r>
            <a:r>
              <a:rPr lang="en-US" sz="1800" b="1" kern="0" dirty="0">
                <a:solidFill>
                  <a:srgbClr val="000000"/>
                </a:solidFill>
                <a:latin typeface="Arial"/>
              </a:rPr>
              <a:t>Distribution</a:t>
            </a:r>
          </a:p>
        </p:txBody>
      </p:sp>
    </p:spTree>
    <p:extLst>
      <p:ext uri="{BB962C8B-B14F-4D97-AF65-F5344CB8AC3E}">
        <p14:creationId xmlns:p14="http://schemas.microsoft.com/office/powerpoint/2010/main" val="41937014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circle(in)">
                                      <p:cBhvr>
                                        <p:cTn id="7" dur="500"/>
                                        <p:tgtEl>
                                          <p:spTgt spid="42"/>
                                        </p:tgtEl>
                                      </p:cBhvr>
                                    </p:animEffect>
                                  </p:childTnLst>
                                </p:cTn>
                              </p:par>
                            </p:childTnLst>
                          </p:cTn>
                        </p:par>
                        <p:par>
                          <p:cTn id="8" fill="hold" nodeType="afterGroup">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circle(in)">
                                      <p:cBhvr>
                                        <p:cTn id="11" dur="500"/>
                                        <p:tgtEl>
                                          <p:spTgt spid="39"/>
                                        </p:tgtEl>
                                      </p:cBhvr>
                                    </p:animEffect>
                                  </p:childTnLst>
                                </p:cTn>
                              </p:par>
                            </p:childTnLst>
                          </p:cTn>
                        </p:par>
                        <p:par>
                          <p:cTn id="12" fill="hold" nodeType="afterGroup">
                            <p:stCondLst>
                              <p:cond delay="1000"/>
                            </p:stCondLst>
                            <p:childTnLst>
                              <p:par>
                                <p:cTn id="13" presetID="6" presetClass="entr" presetSubtype="16"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circle(in)">
                                      <p:cBhvr>
                                        <p:cTn id="15" dur="500"/>
                                        <p:tgtEl>
                                          <p:spTgt spid="38"/>
                                        </p:tgtEl>
                                      </p:cBhvr>
                                    </p:animEffect>
                                  </p:childTnLst>
                                </p:cTn>
                              </p:par>
                            </p:childTnLst>
                          </p:cTn>
                        </p:par>
                        <p:par>
                          <p:cTn id="16" fill="hold" nodeType="afterGroup">
                            <p:stCondLst>
                              <p:cond delay="1500"/>
                            </p:stCondLst>
                            <p:childTnLst>
                              <p:par>
                                <p:cTn id="17" presetID="6" presetClass="entr" presetSubtype="16"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circle(in)">
                                      <p:cBhvr>
                                        <p:cTn id="19" dur="500"/>
                                        <p:tgtEl>
                                          <p:spTgt spid="40"/>
                                        </p:tgtEl>
                                      </p:cBhvr>
                                    </p:animEffect>
                                  </p:childTnLst>
                                </p:cTn>
                              </p:par>
                            </p:childTnLst>
                          </p:cTn>
                        </p:par>
                        <p:par>
                          <p:cTn id="20" fill="hold" nodeType="afterGroup">
                            <p:stCondLst>
                              <p:cond delay="2000"/>
                            </p:stCondLst>
                            <p:childTnLst>
                              <p:par>
                                <p:cTn id="21" presetID="6" presetClass="entr" presetSubtype="16"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circle(in)">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circle(in)">
                                      <p:cBhvr>
                                        <p:cTn id="28" dur="500"/>
                                        <p:tgtEl>
                                          <p:spTgt spid="27"/>
                                        </p:tgtEl>
                                      </p:cBhvr>
                                    </p:animEffect>
                                  </p:childTnLst>
                                </p:cTn>
                              </p:par>
                            </p:childTnLst>
                          </p:cTn>
                        </p:par>
                        <p:par>
                          <p:cTn id="29" fill="hold">
                            <p:stCondLst>
                              <p:cond delay="500"/>
                            </p:stCondLst>
                            <p:childTnLst>
                              <p:par>
                                <p:cTn id="30" presetID="6" presetClass="entr" presetSubtype="16"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circle(in)">
                                      <p:cBhvr>
                                        <p:cTn id="32" dur="500"/>
                                        <p:tgtEl>
                                          <p:spTgt spid="26"/>
                                        </p:tgtEl>
                                      </p:cBhvr>
                                    </p:animEffect>
                                  </p:childTnLst>
                                </p:cTn>
                              </p:par>
                            </p:childTnLst>
                          </p:cTn>
                        </p:par>
                        <p:par>
                          <p:cTn id="33" fill="hold">
                            <p:stCondLst>
                              <p:cond delay="1000"/>
                            </p:stCondLst>
                            <p:childTnLst>
                              <p:par>
                                <p:cTn id="34" presetID="6" presetClass="entr" presetSubtype="16"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circle(in)">
                                      <p:cBhvr>
                                        <p:cTn id="36" dur="500"/>
                                        <p:tgtEl>
                                          <p:spTgt spid="23"/>
                                        </p:tgtEl>
                                      </p:cBhvr>
                                    </p:animEffect>
                                  </p:childTnLst>
                                </p:cTn>
                              </p:par>
                            </p:childTnLst>
                          </p:cTn>
                        </p:par>
                        <p:par>
                          <p:cTn id="37" fill="hold">
                            <p:stCondLst>
                              <p:cond delay="1500"/>
                            </p:stCondLst>
                            <p:childTnLst>
                              <p:par>
                                <p:cTn id="38" presetID="6" presetClass="entr" presetSubtype="16"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circle(in)">
                                      <p:cBhvr>
                                        <p:cTn id="40" dur="500"/>
                                        <p:tgtEl>
                                          <p:spTgt spid="22"/>
                                        </p:tgtEl>
                                      </p:cBhvr>
                                    </p:animEffect>
                                  </p:childTnLst>
                                </p:cTn>
                              </p:par>
                            </p:childTnLst>
                          </p:cTn>
                        </p:par>
                        <p:par>
                          <p:cTn id="41" fill="hold">
                            <p:stCondLst>
                              <p:cond delay="2000"/>
                            </p:stCondLst>
                            <p:childTnLst>
                              <p:par>
                                <p:cTn id="42" presetID="6" presetClass="entr" presetSubtype="16" fill="hold" grpId="0"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circle(in)">
                                      <p:cBhvr>
                                        <p:cTn id="44" dur="500"/>
                                        <p:tgtEl>
                                          <p:spTgt spid="29"/>
                                        </p:tgtEl>
                                      </p:cBhvr>
                                    </p:animEffect>
                                  </p:childTnLst>
                                </p:cTn>
                              </p:par>
                            </p:childTnLst>
                          </p:cTn>
                        </p:par>
                        <p:par>
                          <p:cTn id="45" fill="hold">
                            <p:stCondLst>
                              <p:cond delay="2500"/>
                            </p:stCondLst>
                            <p:childTnLst>
                              <p:par>
                                <p:cTn id="46" presetID="6" presetClass="entr" presetSubtype="16" fill="hold" grpId="0"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circle(in)">
                                      <p:cBhvr>
                                        <p:cTn id="48" dur="500"/>
                                        <p:tgtEl>
                                          <p:spTgt spid="30"/>
                                        </p:tgtEl>
                                      </p:cBhvr>
                                    </p:animEffect>
                                  </p:childTnLst>
                                </p:cTn>
                              </p:par>
                            </p:childTnLst>
                          </p:cTn>
                        </p:par>
                        <p:par>
                          <p:cTn id="49" fill="hold">
                            <p:stCondLst>
                              <p:cond delay="3000"/>
                            </p:stCondLst>
                            <p:childTnLst>
                              <p:par>
                                <p:cTn id="50" presetID="6" presetClass="entr" presetSubtype="16"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circle(in)">
                                      <p:cBhvr>
                                        <p:cTn id="52" dur="500"/>
                                        <p:tgtEl>
                                          <p:spTgt spid="24"/>
                                        </p:tgtEl>
                                      </p:cBhvr>
                                    </p:animEffect>
                                  </p:childTnLst>
                                </p:cTn>
                              </p:par>
                            </p:childTnLst>
                          </p:cTn>
                        </p:par>
                        <p:par>
                          <p:cTn id="53" fill="hold">
                            <p:stCondLst>
                              <p:cond delay="3500"/>
                            </p:stCondLst>
                            <p:childTnLst>
                              <p:par>
                                <p:cTn id="54" presetID="6" presetClass="entr" presetSubtype="16"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circle(in)">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22" grpId="0" animBg="1"/>
      <p:bldP spid="23" grpId="0" animBg="1"/>
      <p:bldP spid="24" grpId="0" animBg="1"/>
      <p:bldP spid="25" grpId="0" animBg="1"/>
      <p:bldP spid="26" grpId="0" animBg="1"/>
      <p:bldP spid="27" grpId="0" animBg="1"/>
      <p:bldP spid="29" grpId="0" animBg="1"/>
      <p:bldP spid="3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Five essential characteristics of cloud computing</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GB" sz="4000" u="sng" dirty="0">
                <a:solidFill>
                  <a:srgbClr val="FF0000"/>
                </a:solidFill>
              </a:rPr>
              <a:t>On-demand self-service</a:t>
            </a:r>
          </a:p>
          <a:p>
            <a:r>
              <a:rPr lang="en-GB" sz="4000" dirty="0"/>
              <a:t>Broad network access</a:t>
            </a:r>
          </a:p>
          <a:p>
            <a:r>
              <a:rPr lang="en-GB" sz="4000" dirty="0"/>
              <a:t>Resource pooling</a:t>
            </a:r>
          </a:p>
          <a:p>
            <a:r>
              <a:rPr lang="en-GB" sz="4000" dirty="0"/>
              <a:t>Rapid elasticity</a:t>
            </a:r>
          </a:p>
          <a:p>
            <a:r>
              <a:rPr lang="en-GB" sz="4000" dirty="0"/>
              <a:t>Measured service</a:t>
            </a:r>
          </a:p>
        </p:txBody>
      </p:sp>
    </p:spTree>
    <p:extLst>
      <p:ext uri="{BB962C8B-B14F-4D97-AF65-F5344CB8AC3E}">
        <p14:creationId xmlns:p14="http://schemas.microsoft.com/office/powerpoint/2010/main" val="4239022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Assignments deadlines</a:t>
            </a:r>
          </a:p>
        </p:txBody>
      </p:sp>
      <p:sp>
        <p:nvSpPr>
          <p:cNvPr id="3" name="Content Placeholder 2"/>
          <p:cNvSpPr>
            <a:spLocks noGrp="1"/>
          </p:cNvSpPr>
          <p:nvPr>
            <p:ph idx="1"/>
          </p:nvPr>
        </p:nvSpPr>
        <p:spPr/>
        <p:txBody>
          <a:bodyPr/>
          <a:lstStyle/>
          <a:p>
            <a:pPr lvl="1"/>
            <a:r>
              <a:rPr lang="en-GB" sz="3600" dirty="0"/>
              <a:t>15% - Hot topic study journal – 3 tasks</a:t>
            </a:r>
          </a:p>
          <a:p>
            <a:pPr lvl="2"/>
            <a:r>
              <a:rPr lang="en-GB" sz="3200" dirty="0"/>
              <a:t>Task 1 – March 26</a:t>
            </a:r>
            <a:r>
              <a:rPr lang="en-GB" sz="3200" baseline="30000" dirty="0"/>
              <a:t>th</a:t>
            </a:r>
            <a:r>
              <a:rPr lang="en-GB" sz="3200" dirty="0"/>
              <a:t>  </a:t>
            </a:r>
          </a:p>
          <a:p>
            <a:pPr lvl="2"/>
            <a:r>
              <a:rPr lang="en-GB" sz="3200" dirty="0"/>
              <a:t>Task 2 – April 2</a:t>
            </a:r>
            <a:r>
              <a:rPr lang="en-GB" sz="3200" baseline="30000" dirty="0"/>
              <a:t>nd</a:t>
            </a:r>
            <a:r>
              <a:rPr lang="en-GB" sz="3200" dirty="0"/>
              <a:t> </a:t>
            </a:r>
          </a:p>
          <a:p>
            <a:pPr lvl="2"/>
            <a:r>
              <a:rPr lang="en-GB" sz="3200" dirty="0"/>
              <a:t>Task 3 – April 9</a:t>
            </a:r>
            <a:r>
              <a:rPr lang="en-GB" sz="3200" baseline="30000" dirty="0"/>
              <a:t>th</a:t>
            </a:r>
            <a:r>
              <a:rPr lang="en-GB" sz="3200" dirty="0"/>
              <a:t> </a:t>
            </a:r>
          </a:p>
          <a:p>
            <a:pPr lvl="1"/>
            <a:r>
              <a:rPr lang="en-GB" sz="3600" dirty="0"/>
              <a:t>10% - Exercises - Case study – April 16th</a:t>
            </a:r>
          </a:p>
          <a:p>
            <a:pPr marL="914400" lvl="2" indent="0">
              <a:buNone/>
            </a:pPr>
            <a:endParaRPr lang="en-GB" sz="3200" dirty="0"/>
          </a:p>
        </p:txBody>
      </p:sp>
    </p:spTree>
    <p:extLst>
      <p:ext uri="{BB962C8B-B14F-4D97-AF65-F5344CB8AC3E}">
        <p14:creationId xmlns:p14="http://schemas.microsoft.com/office/powerpoint/2010/main" val="3688991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On-demand self-service</a:t>
            </a:r>
          </a:p>
        </p:txBody>
      </p:sp>
      <p:sp>
        <p:nvSpPr>
          <p:cNvPr id="3" name="Content Placeholder 2"/>
          <p:cNvSpPr>
            <a:spLocks noGrp="1"/>
          </p:cNvSpPr>
          <p:nvPr>
            <p:ph idx="1"/>
          </p:nvPr>
        </p:nvSpPr>
        <p:spPr/>
        <p:txBody>
          <a:bodyPr>
            <a:normAutofit/>
          </a:bodyPr>
          <a:lstStyle/>
          <a:p>
            <a:r>
              <a:rPr lang="en-GB" sz="3600" dirty="0"/>
              <a:t>A consumer can </a:t>
            </a:r>
            <a:r>
              <a:rPr lang="en-GB" sz="3600" dirty="0">
                <a:solidFill>
                  <a:srgbClr val="FF0000"/>
                </a:solidFill>
              </a:rPr>
              <a:t>automatically provision computing capabilities </a:t>
            </a:r>
          </a:p>
          <a:p>
            <a:pPr lvl="1"/>
            <a:r>
              <a:rPr lang="en-GB" sz="2800" dirty="0">
                <a:solidFill>
                  <a:srgbClr val="FF0000"/>
                </a:solidFill>
              </a:rPr>
              <a:t>“no-need-to-know” </a:t>
            </a:r>
            <a:r>
              <a:rPr lang="en-GB" sz="2800" dirty="0"/>
              <a:t>in terms of the underlying details of infrastructure, applications interface with the infrastructure via the APIs.</a:t>
            </a:r>
          </a:p>
        </p:txBody>
      </p:sp>
      <p:pic>
        <p:nvPicPr>
          <p:cNvPr id="19458" name="Picture 2" descr="Cloud Computing “The characteristics”? Part 2 - hiTechMV"/>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6161" y="3689073"/>
            <a:ext cx="6084013" cy="302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808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Five essential characteristics of cloud computing</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GB" sz="4000" dirty="0">
                <a:solidFill>
                  <a:srgbClr val="FF0000"/>
                </a:solidFill>
              </a:rPr>
              <a:t>On-demand self-service</a:t>
            </a:r>
          </a:p>
          <a:p>
            <a:pPr>
              <a:buFont typeface="Wingdings" panose="05000000000000000000" pitchFamily="2" charset="2"/>
              <a:buChar char="ü"/>
            </a:pPr>
            <a:r>
              <a:rPr lang="en-GB" sz="4000" u="sng" dirty="0">
                <a:solidFill>
                  <a:srgbClr val="FF0000"/>
                </a:solidFill>
              </a:rPr>
              <a:t>Broad network access</a:t>
            </a:r>
          </a:p>
          <a:p>
            <a:r>
              <a:rPr lang="en-GB" sz="4000" dirty="0"/>
              <a:t>Resource pooling</a:t>
            </a:r>
          </a:p>
          <a:p>
            <a:r>
              <a:rPr lang="en-GB" sz="4000" dirty="0"/>
              <a:t>Rapid elasticity</a:t>
            </a:r>
          </a:p>
          <a:p>
            <a:r>
              <a:rPr lang="en-GB" sz="4000" dirty="0"/>
              <a:t>Measured service</a:t>
            </a:r>
          </a:p>
        </p:txBody>
      </p:sp>
    </p:spTree>
    <p:extLst>
      <p:ext uri="{BB962C8B-B14F-4D97-AF65-F5344CB8AC3E}">
        <p14:creationId xmlns:p14="http://schemas.microsoft.com/office/powerpoint/2010/main" val="1631898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Board Network Acces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8336" y="1458580"/>
            <a:ext cx="10187305" cy="48548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Broad network access</a:t>
            </a:r>
          </a:p>
        </p:txBody>
      </p:sp>
      <p:sp>
        <p:nvSpPr>
          <p:cNvPr id="3" name="Content Placeholder 2"/>
          <p:cNvSpPr>
            <a:spLocks noGrp="1"/>
          </p:cNvSpPr>
          <p:nvPr>
            <p:ph idx="1"/>
          </p:nvPr>
        </p:nvSpPr>
        <p:spPr>
          <a:xfrm>
            <a:off x="838200" y="1825625"/>
            <a:ext cx="5829728" cy="4351338"/>
          </a:xfrm>
        </p:spPr>
        <p:txBody>
          <a:bodyPr>
            <a:normAutofit/>
          </a:bodyPr>
          <a:lstStyle/>
          <a:p>
            <a:r>
              <a:rPr lang="en-GB" sz="4000" dirty="0"/>
              <a:t>A user can access cloud data or upload data to the cloud from </a:t>
            </a:r>
            <a:r>
              <a:rPr lang="en-GB" sz="4000" dirty="0">
                <a:solidFill>
                  <a:srgbClr val="FF0000"/>
                </a:solidFill>
              </a:rPr>
              <a:t>anywhere </a:t>
            </a:r>
            <a:r>
              <a:rPr lang="en-GB" sz="4000" dirty="0"/>
              <a:t>with an </a:t>
            </a:r>
            <a:r>
              <a:rPr lang="en-GB" sz="4000" dirty="0">
                <a:highlight>
                  <a:srgbClr val="FFFF00"/>
                </a:highlight>
              </a:rPr>
              <a:t>internet connection </a:t>
            </a:r>
            <a:r>
              <a:rPr lang="en-GB" sz="4000" dirty="0"/>
              <a:t>using </a:t>
            </a:r>
            <a:r>
              <a:rPr lang="en-GB" sz="4000" dirty="0">
                <a:solidFill>
                  <a:srgbClr val="FF0000"/>
                </a:solidFill>
              </a:rPr>
              <a:t>any device.</a:t>
            </a:r>
          </a:p>
        </p:txBody>
      </p:sp>
    </p:spTree>
    <p:extLst>
      <p:ext uri="{BB962C8B-B14F-4D97-AF65-F5344CB8AC3E}">
        <p14:creationId xmlns:p14="http://schemas.microsoft.com/office/powerpoint/2010/main" val="3217383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Five essential characteristics of cloud computing</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GB" sz="4000" dirty="0">
                <a:solidFill>
                  <a:srgbClr val="FF0000"/>
                </a:solidFill>
              </a:rPr>
              <a:t>On-demand self-service</a:t>
            </a:r>
          </a:p>
          <a:p>
            <a:pPr>
              <a:buFont typeface="Wingdings" panose="05000000000000000000" pitchFamily="2" charset="2"/>
              <a:buChar char="ü"/>
            </a:pPr>
            <a:r>
              <a:rPr lang="en-GB" sz="4000" dirty="0">
                <a:solidFill>
                  <a:srgbClr val="FF0000"/>
                </a:solidFill>
              </a:rPr>
              <a:t>Broad network access</a:t>
            </a:r>
          </a:p>
          <a:p>
            <a:pPr>
              <a:buFont typeface="Wingdings" panose="05000000000000000000" pitchFamily="2" charset="2"/>
              <a:buChar char="ü"/>
            </a:pPr>
            <a:r>
              <a:rPr lang="en-GB" sz="4000" u="sng" dirty="0">
                <a:solidFill>
                  <a:srgbClr val="FF0000"/>
                </a:solidFill>
              </a:rPr>
              <a:t>Resource pooling</a:t>
            </a:r>
          </a:p>
          <a:p>
            <a:r>
              <a:rPr lang="en-GB" sz="4000" dirty="0"/>
              <a:t>Rapid elasticity</a:t>
            </a:r>
          </a:p>
          <a:p>
            <a:r>
              <a:rPr lang="en-GB" sz="4000" dirty="0"/>
              <a:t>Measured service</a:t>
            </a:r>
          </a:p>
        </p:txBody>
      </p:sp>
    </p:spTree>
    <p:extLst>
      <p:ext uri="{BB962C8B-B14F-4D97-AF65-F5344CB8AC3E}">
        <p14:creationId xmlns:p14="http://schemas.microsoft.com/office/powerpoint/2010/main" val="1396799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 pooling</a:t>
            </a:r>
          </a:p>
        </p:txBody>
      </p:sp>
      <p:sp>
        <p:nvSpPr>
          <p:cNvPr id="3" name="Content Placeholder 2"/>
          <p:cNvSpPr>
            <a:spLocks noGrp="1"/>
          </p:cNvSpPr>
          <p:nvPr>
            <p:ph idx="1"/>
          </p:nvPr>
        </p:nvSpPr>
        <p:spPr>
          <a:xfrm>
            <a:off x="838200" y="1825625"/>
            <a:ext cx="4894780" cy="4351338"/>
          </a:xfrm>
        </p:spPr>
        <p:txBody>
          <a:bodyPr>
            <a:normAutofit/>
          </a:bodyPr>
          <a:lstStyle/>
          <a:p>
            <a:r>
              <a:rPr lang="en-GB" sz="3600" dirty="0"/>
              <a:t>Multi-tenant model lets </a:t>
            </a:r>
            <a:r>
              <a:rPr lang="en-GB" sz="3600" dirty="0">
                <a:solidFill>
                  <a:srgbClr val="FF0000"/>
                </a:solidFill>
              </a:rPr>
              <a:t>numerous customers share the same physical infrastructures</a:t>
            </a:r>
            <a:r>
              <a:rPr lang="en-GB" sz="3600" dirty="0"/>
              <a:t> or the same applications yet still retain privacy and security over their own data. </a:t>
            </a:r>
          </a:p>
        </p:txBody>
      </p:sp>
      <p:pic>
        <p:nvPicPr>
          <p:cNvPr id="23554" name="Picture 2" descr="Resource Pool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9964" y="1825625"/>
            <a:ext cx="6493963" cy="3991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729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Five essential characteristics of cloud computing</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GB" sz="4000" dirty="0">
                <a:solidFill>
                  <a:srgbClr val="FF0000"/>
                </a:solidFill>
              </a:rPr>
              <a:t>On-demand self-service</a:t>
            </a:r>
          </a:p>
          <a:p>
            <a:pPr>
              <a:buFont typeface="Wingdings" panose="05000000000000000000" pitchFamily="2" charset="2"/>
              <a:buChar char="ü"/>
            </a:pPr>
            <a:r>
              <a:rPr lang="en-GB" sz="4000" dirty="0">
                <a:solidFill>
                  <a:srgbClr val="FF0000"/>
                </a:solidFill>
              </a:rPr>
              <a:t>Broad network access</a:t>
            </a:r>
          </a:p>
          <a:p>
            <a:pPr>
              <a:buFont typeface="Wingdings" panose="05000000000000000000" pitchFamily="2" charset="2"/>
              <a:buChar char="ü"/>
            </a:pPr>
            <a:r>
              <a:rPr lang="en-GB" sz="4000" dirty="0">
                <a:solidFill>
                  <a:srgbClr val="FF0000"/>
                </a:solidFill>
              </a:rPr>
              <a:t>Resource pooling</a:t>
            </a:r>
          </a:p>
          <a:p>
            <a:pPr>
              <a:buFont typeface="Wingdings" panose="05000000000000000000" pitchFamily="2" charset="2"/>
              <a:buChar char="ü"/>
            </a:pPr>
            <a:r>
              <a:rPr lang="en-GB" sz="4000" u="sng" dirty="0">
                <a:solidFill>
                  <a:srgbClr val="FF0000"/>
                </a:solidFill>
              </a:rPr>
              <a:t>Rapid elasticity</a:t>
            </a:r>
          </a:p>
          <a:p>
            <a:r>
              <a:rPr lang="en-GB" sz="4000" dirty="0"/>
              <a:t>Measured service</a:t>
            </a:r>
          </a:p>
        </p:txBody>
      </p:sp>
    </p:spTree>
    <p:extLst>
      <p:ext uri="{BB962C8B-B14F-4D97-AF65-F5344CB8AC3E}">
        <p14:creationId xmlns:p14="http://schemas.microsoft.com/office/powerpoint/2010/main" val="1505643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Rapid elasticity</a:t>
            </a:r>
          </a:p>
        </p:txBody>
      </p:sp>
      <p:sp>
        <p:nvSpPr>
          <p:cNvPr id="3" name="Content Placeholder 2"/>
          <p:cNvSpPr>
            <a:spLocks noGrp="1"/>
          </p:cNvSpPr>
          <p:nvPr>
            <p:ph idx="1"/>
          </p:nvPr>
        </p:nvSpPr>
        <p:spPr/>
        <p:txBody>
          <a:bodyPr>
            <a:normAutofit/>
          </a:bodyPr>
          <a:lstStyle/>
          <a:p>
            <a:r>
              <a:rPr lang="en-GB" sz="4000" dirty="0"/>
              <a:t>Capabilities can be </a:t>
            </a:r>
            <a:r>
              <a:rPr lang="en-GB" sz="4000" dirty="0">
                <a:solidFill>
                  <a:srgbClr val="FF0000"/>
                </a:solidFill>
              </a:rPr>
              <a:t>elastically provisioned </a:t>
            </a:r>
            <a:r>
              <a:rPr lang="en-GB" sz="4000" dirty="0"/>
              <a:t>and released, in some cases automatically, to </a:t>
            </a:r>
            <a:r>
              <a:rPr lang="en-GB" sz="4000" dirty="0">
                <a:solidFill>
                  <a:srgbClr val="FF0000"/>
                </a:solidFill>
              </a:rPr>
              <a:t>scale rapidly up and down </a:t>
            </a:r>
            <a:r>
              <a:rPr lang="en-GB" sz="4000" dirty="0"/>
              <a:t>commensurate with demand. </a:t>
            </a:r>
          </a:p>
          <a:p>
            <a:r>
              <a:rPr lang="en-GB" sz="4000" dirty="0"/>
              <a:t>To the consumer, the capabilities available for provisioning often appear </a:t>
            </a:r>
            <a:r>
              <a:rPr lang="en-GB" sz="4000" dirty="0">
                <a:solidFill>
                  <a:srgbClr val="FF0000"/>
                </a:solidFill>
              </a:rPr>
              <a:t>unlimited</a:t>
            </a:r>
            <a:r>
              <a:rPr lang="en-GB" sz="4000" dirty="0"/>
              <a:t> and can be appropriated in any quantity at any time.</a:t>
            </a:r>
          </a:p>
          <a:p>
            <a:endParaRPr lang="en-GB" sz="4000" dirty="0"/>
          </a:p>
          <a:p>
            <a:endParaRPr lang="en-GB" sz="4000" dirty="0"/>
          </a:p>
          <a:p>
            <a:endParaRPr lang="en-US" altLang="en-US" sz="3600" dirty="0"/>
          </a:p>
          <a:p>
            <a:endParaRPr lang="en-GB" sz="4000" dirty="0"/>
          </a:p>
        </p:txBody>
      </p:sp>
    </p:spTree>
    <p:extLst>
      <p:ext uri="{BB962C8B-B14F-4D97-AF65-F5344CB8AC3E}">
        <p14:creationId xmlns:p14="http://schemas.microsoft.com/office/powerpoint/2010/main" val="38999759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Five essential characteristics of cloud computing</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GB" sz="4000" dirty="0">
                <a:solidFill>
                  <a:srgbClr val="FF0000"/>
                </a:solidFill>
              </a:rPr>
              <a:t>On-demand self-service</a:t>
            </a:r>
          </a:p>
          <a:p>
            <a:pPr>
              <a:buFont typeface="Wingdings" panose="05000000000000000000" pitchFamily="2" charset="2"/>
              <a:buChar char="ü"/>
            </a:pPr>
            <a:r>
              <a:rPr lang="en-GB" sz="4000" dirty="0">
                <a:solidFill>
                  <a:srgbClr val="FF0000"/>
                </a:solidFill>
              </a:rPr>
              <a:t>Broad network access</a:t>
            </a:r>
          </a:p>
          <a:p>
            <a:pPr>
              <a:buFont typeface="Wingdings" panose="05000000000000000000" pitchFamily="2" charset="2"/>
              <a:buChar char="ü"/>
            </a:pPr>
            <a:r>
              <a:rPr lang="en-GB" sz="4000" dirty="0">
                <a:solidFill>
                  <a:srgbClr val="FF0000"/>
                </a:solidFill>
              </a:rPr>
              <a:t>Resource pooling</a:t>
            </a:r>
          </a:p>
          <a:p>
            <a:pPr>
              <a:buFont typeface="Wingdings" panose="05000000000000000000" pitchFamily="2" charset="2"/>
              <a:buChar char="ü"/>
            </a:pPr>
            <a:r>
              <a:rPr lang="en-GB" sz="4000" dirty="0">
                <a:solidFill>
                  <a:srgbClr val="FF0000"/>
                </a:solidFill>
              </a:rPr>
              <a:t>Rapid elasticity</a:t>
            </a:r>
          </a:p>
          <a:p>
            <a:pPr>
              <a:buFont typeface="Wingdings" panose="05000000000000000000" pitchFamily="2" charset="2"/>
              <a:buChar char="ü"/>
            </a:pPr>
            <a:r>
              <a:rPr lang="en-GB" sz="4000" u="sng" dirty="0">
                <a:solidFill>
                  <a:srgbClr val="FF0000"/>
                </a:solidFill>
              </a:rPr>
              <a:t>Measured service</a:t>
            </a:r>
          </a:p>
        </p:txBody>
      </p:sp>
    </p:spTree>
    <p:extLst>
      <p:ext uri="{BB962C8B-B14F-4D97-AF65-F5344CB8AC3E}">
        <p14:creationId xmlns:p14="http://schemas.microsoft.com/office/powerpoint/2010/main" val="31192895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Measured service</a:t>
            </a:r>
          </a:p>
        </p:txBody>
      </p:sp>
      <p:sp>
        <p:nvSpPr>
          <p:cNvPr id="3" name="Content Placeholder 2"/>
          <p:cNvSpPr>
            <a:spLocks noGrp="1"/>
          </p:cNvSpPr>
          <p:nvPr>
            <p:ph idx="1"/>
          </p:nvPr>
        </p:nvSpPr>
        <p:spPr/>
        <p:txBody>
          <a:bodyPr>
            <a:normAutofit/>
          </a:bodyPr>
          <a:lstStyle/>
          <a:p>
            <a:r>
              <a:rPr lang="en-GB" sz="4000" dirty="0"/>
              <a:t>Resource usage can be monitored, controlled, and reported, providing transparency for both the provider and consumer of the utilized service.</a:t>
            </a:r>
          </a:p>
          <a:p>
            <a:pPr lvl="1"/>
            <a:r>
              <a:rPr lang="en-GB" sz="3600" dirty="0">
                <a:solidFill>
                  <a:srgbClr val="FF0000"/>
                </a:solidFill>
              </a:rPr>
              <a:t>“pay as much as used and needed” </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9134" y="4651238"/>
            <a:ext cx="4387185" cy="2003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65138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Five essential characteristics of cloud computing</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GB" sz="4000" dirty="0">
                <a:solidFill>
                  <a:srgbClr val="FF0000"/>
                </a:solidFill>
              </a:rPr>
              <a:t>On-demand self-service</a:t>
            </a:r>
          </a:p>
          <a:p>
            <a:pPr>
              <a:buFont typeface="Wingdings" panose="05000000000000000000" pitchFamily="2" charset="2"/>
              <a:buChar char="ü"/>
            </a:pPr>
            <a:r>
              <a:rPr lang="en-GB" sz="4000" dirty="0">
                <a:solidFill>
                  <a:srgbClr val="FF0000"/>
                </a:solidFill>
              </a:rPr>
              <a:t>Broad network access</a:t>
            </a:r>
          </a:p>
          <a:p>
            <a:pPr>
              <a:buFont typeface="Wingdings" panose="05000000000000000000" pitchFamily="2" charset="2"/>
              <a:buChar char="ü"/>
            </a:pPr>
            <a:r>
              <a:rPr lang="en-GB" sz="4000" dirty="0">
                <a:solidFill>
                  <a:srgbClr val="FF0000"/>
                </a:solidFill>
              </a:rPr>
              <a:t>Resource pooling</a:t>
            </a:r>
          </a:p>
          <a:p>
            <a:pPr>
              <a:buFont typeface="Wingdings" panose="05000000000000000000" pitchFamily="2" charset="2"/>
              <a:buChar char="ü"/>
            </a:pPr>
            <a:r>
              <a:rPr lang="en-GB" sz="4000" dirty="0">
                <a:solidFill>
                  <a:srgbClr val="FF0000"/>
                </a:solidFill>
              </a:rPr>
              <a:t>Rapid elasticity</a:t>
            </a:r>
          </a:p>
          <a:p>
            <a:pPr>
              <a:buFont typeface="Wingdings" panose="05000000000000000000" pitchFamily="2" charset="2"/>
              <a:buChar char="ü"/>
            </a:pPr>
            <a:r>
              <a:rPr lang="en-GB" sz="4000" dirty="0">
                <a:solidFill>
                  <a:srgbClr val="FF0000"/>
                </a:solidFill>
              </a:rPr>
              <a:t>Measured service</a:t>
            </a:r>
          </a:p>
        </p:txBody>
      </p:sp>
    </p:spTree>
    <p:extLst>
      <p:ext uri="{BB962C8B-B14F-4D97-AF65-F5344CB8AC3E}">
        <p14:creationId xmlns:p14="http://schemas.microsoft.com/office/powerpoint/2010/main" val="2977299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Hot topic study – 15%</a:t>
            </a:r>
            <a:endParaRPr lang="en-GB" b="1" dirty="0"/>
          </a:p>
        </p:txBody>
      </p:sp>
      <p:sp>
        <p:nvSpPr>
          <p:cNvPr id="3" name="Content Placeholder 2"/>
          <p:cNvSpPr>
            <a:spLocks noGrp="1"/>
          </p:cNvSpPr>
          <p:nvPr>
            <p:ph idx="1"/>
          </p:nvPr>
        </p:nvSpPr>
        <p:spPr/>
        <p:txBody>
          <a:bodyPr>
            <a:normAutofit/>
          </a:bodyPr>
          <a:lstStyle/>
          <a:p>
            <a:r>
              <a:rPr lang="en-GB" sz="4400" dirty="0"/>
              <a:t>Earlier in our course we have learnt some concepts by looking at a failure case. </a:t>
            </a:r>
          </a:p>
          <a:p>
            <a:r>
              <a:rPr lang="en-GB" sz="4400" dirty="0"/>
              <a:t>In this activity, you will study the application of service orientation in the chosen domain/industry through success stories. </a:t>
            </a:r>
          </a:p>
        </p:txBody>
      </p:sp>
    </p:spTree>
    <p:extLst>
      <p:ext uri="{BB962C8B-B14F-4D97-AF65-F5344CB8AC3E}">
        <p14:creationId xmlns:p14="http://schemas.microsoft.com/office/powerpoint/2010/main" val="21807920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336800" y="76200"/>
            <a:ext cx="9652000" cy="1143000"/>
          </a:xfrm>
        </p:spPr>
        <p:txBody>
          <a:bodyPr/>
          <a:lstStyle/>
          <a:p>
            <a:pPr eaLnBrk="1" hangingPunct="1"/>
            <a:r>
              <a:rPr lang="en-US" altLang="en-US" sz="4000"/>
              <a:t>Cloud Computing Characteristics</a:t>
            </a:r>
          </a:p>
        </p:txBody>
      </p:sp>
      <p:sp>
        <p:nvSpPr>
          <p:cNvPr id="14339"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itchFamily="66" charset="0"/>
                <a:ea typeface="MS PGothic" pitchFamily="34" charset="-128"/>
              </a:defRPr>
            </a:lvl1pPr>
            <a:lvl2pPr marL="742950" indent="-285750">
              <a:defRPr sz="2400">
                <a:solidFill>
                  <a:schemeClr val="tx1"/>
                </a:solidFill>
                <a:latin typeface="Comic Sans MS" pitchFamily="66" charset="0"/>
                <a:ea typeface="MS PGothic" pitchFamily="34" charset="-128"/>
              </a:defRPr>
            </a:lvl2pPr>
            <a:lvl3pPr marL="1143000" indent="-228600">
              <a:defRPr sz="2400">
                <a:solidFill>
                  <a:schemeClr val="tx1"/>
                </a:solidFill>
                <a:latin typeface="Comic Sans MS" pitchFamily="66" charset="0"/>
                <a:ea typeface="MS PGothic" pitchFamily="34" charset="-128"/>
              </a:defRPr>
            </a:lvl3pPr>
            <a:lvl4pPr marL="1600200" indent="-228600">
              <a:defRPr sz="2400">
                <a:solidFill>
                  <a:schemeClr val="tx1"/>
                </a:solidFill>
                <a:latin typeface="Comic Sans MS" pitchFamily="66" charset="0"/>
                <a:ea typeface="MS PGothic" pitchFamily="34" charset="-128"/>
              </a:defRPr>
            </a:lvl4pPr>
            <a:lvl5pPr marL="2057400" indent="-228600">
              <a:defRPr sz="24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4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4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4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400">
                <a:solidFill>
                  <a:schemeClr val="tx1"/>
                </a:solidFill>
                <a:latin typeface="Comic Sans MS" pitchFamily="66" charset="0"/>
                <a:ea typeface="MS PGothic" pitchFamily="34" charset="-128"/>
              </a:defRPr>
            </a:lvl9pPr>
          </a:lstStyle>
          <a:p>
            <a:fld id="{C747FF9A-3059-46C3-9264-FFAF51DE654E}" type="slidenum">
              <a:rPr lang="en-US" altLang="en-US" sz="1200">
                <a:solidFill>
                  <a:schemeClr val="bg1"/>
                </a:solidFill>
              </a:rPr>
              <a:pPr/>
              <a:t>40</a:t>
            </a:fld>
            <a:endParaRPr lang="en-US" altLang="en-US" sz="1200">
              <a:solidFill>
                <a:schemeClr val="bg1"/>
              </a:solidFill>
            </a:endParaRPr>
          </a:p>
        </p:txBody>
      </p:sp>
      <p:sp>
        <p:nvSpPr>
          <p:cNvPr id="28" name="TextBox 14"/>
          <p:cNvSpPr txBox="1">
            <a:spLocks noChangeArrowheads="1"/>
          </p:cNvSpPr>
          <p:nvPr/>
        </p:nvSpPr>
        <p:spPr bwMode="auto">
          <a:xfrm>
            <a:off x="1217085" y="1535836"/>
            <a:ext cx="30059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defRPr/>
            </a:pPr>
            <a:r>
              <a:rPr lang="en-US" b="1" kern="0" dirty="0">
                <a:solidFill>
                  <a:srgbClr val="000000"/>
                </a:solidFill>
                <a:ea typeface="ＭＳ Ｐゴシック" pitchFamily="-97" charset="-128"/>
              </a:rPr>
              <a:t>Essential Characteristics:</a:t>
            </a:r>
          </a:p>
        </p:txBody>
      </p:sp>
      <p:sp>
        <p:nvSpPr>
          <p:cNvPr id="37" name="Rectangle 36"/>
          <p:cNvSpPr/>
          <p:nvPr/>
        </p:nvSpPr>
        <p:spPr bwMode="auto">
          <a:xfrm>
            <a:off x="1327151" y="2226398"/>
            <a:ext cx="8737600" cy="1219200"/>
          </a:xfrm>
          <a:prstGeom prst="rect">
            <a:avLst/>
          </a:prstGeom>
          <a:solidFill>
            <a:schemeClr val="bg1"/>
          </a:solidFill>
          <a:ln w="25400" cap="flat" cmpd="sng" algn="ctr">
            <a:noFill/>
            <a:prstDash val="solid"/>
          </a:ln>
          <a:effectLst/>
        </p:spPr>
        <p:txBody>
          <a:bodyPr anchor="ctr"/>
          <a:lstStyle>
            <a:lvl1pPr>
              <a:defRPr sz="2400">
                <a:solidFill>
                  <a:schemeClr val="tx1"/>
                </a:solidFill>
                <a:latin typeface="Comic Sans MS" pitchFamily="66" charset="0"/>
                <a:ea typeface="MS PGothic" pitchFamily="34" charset="-128"/>
              </a:defRPr>
            </a:lvl1pPr>
            <a:lvl2pPr marL="742950" indent="-285750">
              <a:defRPr sz="2400">
                <a:solidFill>
                  <a:schemeClr val="tx1"/>
                </a:solidFill>
                <a:latin typeface="Comic Sans MS" pitchFamily="66" charset="0"/>
                <a:ea typeface="MS PGothic" pitchFamily="34" charset="-128"/>
              </a:defRPr>
            </a:lvl2pPr>
            <a:lvl3pPr marL="1143000" indent="-228600">
              <a:defRPr sz="2400">
                <a:solidFill>
                  <a:schemeClr val="tx1"/>
                </a:solidFill>
                <a:latin typeface="Comic Sans MS" pitchFamily="66" charset="0"/>
                <a:ea typeface="MS PGothic" pitchFamily="34" charset="-128"/>
              </a:defRPr>
            </a:lvl3pPr>
            <a:lvl4pPr marL="1600200" indent="-228600">
              <a:defRPr sz="2400">
                <a:solidFill>
                  <a:schemeClr val="tx1"/>
                </a:solidFill>
                <a:latin typeface="Comic Sans MS" pitchFamily="66" charset="0"/>
                <a:ea typeface="MS PGothic" pitchFamily="34" charset="-128"/>
              </a:defRPr>
            </a:lvl4pPr>
            <a:lvl5pPr marL="2057400" indent="-228600">
              <a:defRPr sz="24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4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4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4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400">
                <a:solidFill>
                  <a:schemeClr val="tx1"/>
                </a:solidFill>
                <a:latin typeface="Comic Sans MS" pitchFamily="66" charset="0"/>
                <a:ea typeface="MS PGothic" pitchFamily="34" charset="-128"/>
              </a:defRPr>
            </a:lvl9pPr>
          </a:lstStyle>
          <a:p>
            <a:pPr algn="ctr" eaLnBrk="1" hangingPunct="1"/>
            <a:endParaRPr lang="en-US" altLang="en-US" sz="1800">
              <a:solidFill>
                <a:srgbClr val="FFFFFF"/>
              </a:solidFill>
              <a:latin typeface="Arial" pitchFamily="34" charset="0"/>
            </a:endParaRPr>
          </a:p>
        </p:txBody>
      </p:sp>
      <p:sp>
        <p:nvSpPr>
          <p:cNvPr id="38" name="Rounded Rectangle 37"/>
          <p:cNvSpPr/>
          <p:nvPr/>
        </p:nvSpPr>
        <p:spPr bwMode="auto">
          <a:xfrm>
            <a:off x="1534585" y="3059836"/>
            <a:ext cx="4057649" cy="322262"/>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Resource</a:t>
            </a:r>
            <a:r>
              <a:rPr lang="en-US" sz="1800" kern="0" dirty="0">
                <a:solidFill>
                  <a:srgbClr val="000000"/>
                </a:solidFill>
                <a:latin typeface="Arial"/>
              </a:rPr>
              <a:t> </a:t>
            </a:r>
            <a:r>
              <a:rPr lang="en-US" sz="1800" b="1" kern="0" dirty="0">
                <a:solidFill>
                  <a:srgbClr val="000000"/>
                </a:solidFill>
                <a:latin typeface="Arial"/>
              </a:rPr>
              <a:t>Pooling</a:t>
            </a:r>
          </a:p>
        </p:txBody>
      </p:sp>
      <p:sp>
        <p:nvSpPr>
          <p:cNvPr id="39" name="Rounded Rectangle 38"/>
          <p:cNvSpPr/>
          <p:nvPr/>
        </p:nvSpPr>
        <p:spPr bwMode="auto">
          <a:xfrm>
            <a:off x="1534585" y="2675662"/>
            <a:ext cx="4057649"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Broad</a:t>
            </a:r>
            <a:r>
              <a:rPr lang="en-US" sz="1800" kern="0" dirty="0">
                <a:solidFill>
                  <a:srgbClr val="000000"/>
                </a:solidFill>
                <a:latin typeface="Arial"/>
              </a:rPr>
              <a:t> </a:t>
            </a:r>
            <a:r>
              <a:rPr lang="en-US" sz="1800" b="1" kern="0" dirty="0">
                <a:solidFill>
                  <a:srgbClr val="000000"/>
                </a:solidFill>
                <a:latin typeface="Arial"/>
              </a:rPr>
              <a:t>Network</a:t>
            </a:r>
            <a:r>
              <a:rPr lang="en-US" sz="1800" kern="0" dirty="0">
                <a:solidFill>
                  <a:srgbClr val="000000"/>
                </a:solidFill>
                <a:latin typeface="Arial"/>
              </a:rPr>
              <a:t> </a:t>
            </a:r>
            <a:r>
              <a:rPr lang="en-US" sz="1800" b="1" kern="0" dirty="0">
                <a:solidFill>
                  <a:srgbClr val="000000"/>
                </a:solidFill>
                <a:latin typeface="Arial"/>
              </a:rPr>
              <a:t>Access</a:t>
            </a:r>
          </a:p>
        </p:txBody>
      </p:sp>
      <p:sp>
        <p:nvSpPr>
          <p:cNvPr id="40" name="Rounded Rectangle 39"/>
          <p:cNvSpPr/>
          <p:nvPr/>
        </p:nvSpPr>
        <p:spPr bwMode="auto">
          <a:xfrm>
            <a:off x="5799667" y="2675662"/>
            <a:ext cx="4057651"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Rapid</a:t>
            </a:r>
            <a:r>
              <a:rPr lang="en-US" sz="1800" kern="0" dirty="0">
                <a:solidFill>
                  <a:srgbClr val="000000"/>
                </a:solidFill>
                <a:latin typeface="Arial"/>
              </a:rPr>
              <a:t> </a:t>
            </a:r>
            <a:r>
              <a:rPr lang="en-US" sz="1800" b="1" kern="0" dirty="0">
                <a:solidFill>
                  <a:srgbClr val="000000"/>
                </a:solidFill>
                <a:latin typeface="Arial"/>
              </a:rPr>
              <a:t>Elasticity</a:t>
            </a:r>
          </a:p>
        </p:txBody>
      </p:sp>
      <p:sp>
        <p:nvSpPr>
          <p:cNvPr id="41" name="Rounded Rectangle 40"/>
          <p:cNvSpPr/>
          <p:nvPr/>
        </p:nvSpPr>
        <p:spPr bwMode="auto">
          <a:xfrm>
            <a:off x="5799667" y="3059836"/>
            <a:ext cx="4057651" cy="322262"/>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Measured</a:t>
            </a:r>
            <a:r>
              <a:rPr lang="en-US" sz="1800" kern="0" dirty="0">
                <a:solidFill>
                  <a:srgbClr val="000000"/>
                </a:solidFill>
                <a:latin typeface="Arial"/>
              </a:rPr>
              <a:t> </a:t>
            </a:r>
            <a:r>
              <a:rPr lang="en-US" sz="1800" b="1" kern="0" dirty="0">
                <a:solidFill>
                  <a:srgbClr val="000000"/>
                </a:solidFill>
                <a:latin typeface="Arial"/>
              </a:rPr>
              <a:t>Service</a:t>
            </a:r>
          </a:p>
        </p:txBody>
      </p:sp>
      <p:sp>
        <p:nvSpPr>
          <p:cNvPr id="42" name="Rounded Rectangle 41"/>
          <p:cNvSpPr/>
          <p:nvPr/>
        </p:nvSpPr>
        <p:spPr bwMode="auto">
          <a:xfrm>
            <a:off x="1519767" y="2270849"/>
            <a:ext cx="8322733" cy="322263"/>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On Demand Self-Service</a:t>
            </a:r>
          </a:p>
        </p:txBody>
      </p:sp>
      <p:sp>
        <p:nvSpPr>
          <p:cNvPr id="21" name="TextBox 14"/>
          <p:cNvSpPr txBox="1">
            <a:spLocks noChangeArrowheads="1"/>
          </p:cNvSpPr>
          <p:nvPr/>
        </p:nvSpPr>
        <p:spPr bwMode="auto">
          <a:xfrm>
            <a:off x="1327151" y="3730455"/>
            <a:ext cx="367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defRPr/>
            </a:pPr>
            <a:r>
              <a:rPr lang="en-US" b="1" kern="0" dirty="0">
                <a:solidFill>
                  <a:srgbClr val="000000"/>
                </a:solidFill>
                <a:ea typeface="ＭＳ Ｐゴシック" pitchFamily="-97" charset="-128"/>
              </a:rPr>
              <a:t>Other Common Characteristics:</a:t>
            </a:r>
          </a:p>
        </p:txBody>
      </p:sp>
      <p:sp>
        <p:nvSpPr>
          <p:cNvPr id="22" name="Rounded Rectangle 21"/>
          <p:cNvSpPr/>
          <p:nvPr/>
        </p:nvSpPr>
        <p:spPr bwMode="auto">
          <a:xfrm>
            <a:off x="1397000" y="5822780"/>
            <a:ext cx="4057651" cy="36512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Low Cost Software</a:t>
            </a:r>
          </a:p>
        </p:txBody>
      </p:sp>
      <p:sp>
        <p:nvSpPr>
          <p:cNvPr id="23" name="Rounded Rectangle 22"/>
          <p:cNvSpPr/>
          <p:nvPr/>
        </p:nvSpPr>
        <p:spPr bwMode="auto">
          <a:xfrm>
            <a:off x="1371600" y="5330655"/>
            <a:ext cx="4057651" cy="366713"/>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Virtualization</a:t>
            </a:r>
          </a:p>
        </p:txBody>
      </p:sp>
      <p:sp>
        <p:nvSpPr>
          <p:cNvPr id="24" name="Rounded Rectangle 23"/>
          <p:cNvSpPr/>
          <p:nvPr/>
        </p:nvSpPr>
        <p:spPr bwMode="auto">
          <a:xfrm>
            <a:off x="5662084" y="5330655"/>
            <a:ext cx="4055533" cy="36512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Service Orientation</a:t>
            </a:r>
          </a:p>
        </p:txBody>
      </p:sp>
      <p:sp>
        <p:nvSpPr>
          <p:cNvPr id="25" name="Rounded Rectangle 24"/>
          <p:cNvSpPr/>
          <p:nvPr/>
        </p:nvSpPr>
        <p:spPr bwMode="auto">
          <a:xfrm>
            <a:off x="5662084" y="5810080"/>
            <a:ext cx="4055533" cy="36512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Advanced Security</a:t>
            </a:r>
          </a:p>
        </p:txBody>
      </p:sp>
      <p:sp>
        <p:nvSpPr>
          <p:cNvPr id="26" name="Rounded Rectangle 25"/>
          <p:cNvSpPr/>
          <p:nvPr/>
        </p:nvSpPr>
        <p:spPr>
          <a:xfrm>
            <a:off x="1397000" y="4873455"/>
            <a:ext cx="4057651"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Homogeneity</a:t>
            </a:r>
          </a:p>
        </p:txBody>
      </p:sp>
      <p:sp>
        <p:nvSpPr>
          <p:cNvPr id="27" name="Rounded Rectangle 26"/>
          <p:cNvSpPr/>
          <p:nvPr/>
        </p:nvSpPr>
        <p:spPr>
          <a:xfrm>
            <a:off x="1397000" y="4428955"/>
            <a:ext cx="4057651"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Massive Scale</a:t>
            </a:r>
          </a:p>
        </p:txBody>
      </p:sp>
      <p:sp>
        <p:nvSpPr>
          <p:cNvPr id="29" name="Rounded Rectangle 28"/>
          <p:cNvSpPr/>
          <p:nvPr/>
        </p:nvSpPr>
        <p:spPr>
          <a:xfrm>
            <a:off x="5662084" y="4416255"/>
            <a:ext cx="4055533"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Resilient Computing</a:t>
            </a:r>
          </a:p>
        </p:txBody>
      </p:sp>
      <p:sp>
        <p:nvSpPr>
          <p:cNvPr id="30" name="Rounded Rectangle 29"/>
          <p:cNvSpPr/>
          <p:nvPr/>
        </p:nvSpPr>
        <p:spPr>
          <a:xfrm>
            <a:off x="5662084" y="4873455"/>
            <a:ext cx="4055533"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Geographic</a:t>
            </a:r>
            <a:r>
              <a:rPr lang="en-US" sz="1800" kern="0" dirty="0">
                <a:solidFill>
                  <a:srgbClr val="000000"/>
                </a:solidFill>
                <a:latin typeface="Arial"/>
              </a:rPr>
              <a:t> </a:t>
            </a:r>
            <a:r>
              <a:rPr lang="en-US" sz="1800" b="1" kern="0" dirty="0">
                <a:solidFill>
                  <a:srgbClr val="000000"/>
                </a:solidFill>
                <a:latin typeface="Arial"/>
              </a:rPr>
              <a:t>Distribution</a:t>
            </a:r>
          </a:p>
        </p:txBody>
      </p:sp>
    </p:spTree>
    <p:extLst>
      <p:ext uri="{BB962C8B-B14F-4D97-AF65-F5344CB8AC3E}">
        <p14:creationId xmlns:p14="http://schemas.microsoft.com/office/powerpoint/2010/main" val="32821530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circle(in)">
                                      <p:cBhvr>
                                        <p:cTn id="7" dur="500"/>
                                        <p:tgtEl>
                                          <p:spTgt spid="42"/>
                                        </p:tgtEl>
                                      </p:cBhvr>
                                    </p:animEffect>
                                  </p:childTnLst>
                                </p:cTn>
                              </p:par>
                            </p:childTnLst>
                          </p:cTn>
                        </p:par>
                        <p:par>
                          <p:cTn id="8" fill="hold" nodeType="afterGroup">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circle(in)">
                                      <p:cBhvr>
                                        <p:cTn id="11" dur="500"/>
                                        <p:tgtEl>
                                          <p:spTgt spid="39"/>
                                        </p:tgtEl>
                                      </p:cBhvr>
                                    </p:animEffect>
                                  </p:childTnLst>
                                </p:cTn>
                              </p:par>
                            </p:childTnLst>
                          </p:cTn>
                        </p:par>
                        <p:par>
                          <p:cTn id="12" fill="hold" nodeType="afterGroup">
                            <p:stCondLst>
                              <p:cond delay="1000"/>
                            </p:stCondLst>
                            <p:childTnLst>
                              <p:par>
                                <p:cTn id="13" presetID="6" presetClass="entr" presetSubtype="16"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circle(in)">
                                      <p:cBhvr>
                                        <p:cTn id="15" dur="500"/>
                                        <p:tgtEl>
                                          <p:spTgt spid="38"/>
                                        </p:tgtEl>
                                      </p:cBhvr>
                                    </p:animEffect>
                                  </p:childTnLst>
                                </p:cTn>
                              </p:par>
                            </p:childTnLst>
                          </p:cTn>
                        </p:par>
                        <p:par>
                          <p:cTn id="16" fill="hold" nodeType="afterGroup">
                            <p:stCondLst>
                              <p:cond delay="1500"/>
                            </p:stCondLst>
                            <p:childTnLst>
                              <p:par>
                                <p:cTn id="17" presetID="6" presetClass="entr" presetSubtype="16"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circle(in)">
                                      <p:cBhvr>
                                        <p:cTn id="19" dur="500"/>
                                        <p:tgtEl>
                                          <p:spTgt spid="40"/>
                                        </p:tgtEl>
                                      </p:cBhvr>
                                    </p:animEffect>
                                  </p:childTnLst>
                                </p:cTn>
                              </p:par>
                            </p:childTnLst>
                          </p:cTn>
                        </p:par>
                        <p:par>
                          <p:cTn id="20" fill="hold" nodeType="afterGroup">
                            <p:stCondLst>
                              <p:cond delay="2000"/>
                            </p:stCondLst>
                            <p:childTnLst>
                              <p:par>
                                <p:cTn id="21" presetID="6" presetClass="entr" presetSubtype="16"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circle(in)">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circle(in)">
                                      <p:cBhvr>
                                        <p:cTn id="28" dur="500"/>
                                        <p:tgtEl>
                                          <p:spTgt spid="27"/>
                                        </p:tgtEl>
                                      </p:cBhvr>
                                    </p:animEffect>
                                  </p:childTnLst>
                                </p:cTn>
                              </p:par>
                            </p:childTnLst>
                          </p:cTn>
                        </p:par>
                        <p:par>
                          <p:cTn id="29" fill="hold">
                            <p:stCondLst>
                              <p:cond delay="500"/>
                            </p:stCondLst>
                            <p:childTnLst>
                              <p:par>
                                <p:cTn id="30" presetID="6" presetClass="entr" presetSubtype="16"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circle(in)">
                                      <p:cBhvr>
                                        <p:cTn id="32" dur="500"/>
                                        <p:tgtEl>
                                          <p:spTgt spid="26"/>
                                        </p:tgtEl>
                                      </p:cBhvr>
                                    </p:animEffect>
                                  </p:childTnLst>
                                </p:cTn>
                              </p:par>
                            </p:childTnLst>
                          </p:cTn>
                        </p:par>
                        <p:par>
                          <p:cTn id="33" fill="hold">
                            <p:stCondLst>
                              <p:cond delay="1000"/>
                            </p:stCondLst>
                            <p:childTnLst>
                              <p:par>
                                <p:cTn id="34" presetID="6" presetClass="entr" presetSubtype="16"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circle(in)">
                                      <p:cBhvr>
                                        <p:cTn id="36" dur="500"/>
                                        <p:tgtEl>
                                          <p:spTgt spid="23"/>
                                        </p:tgtEl>
                                      </p:cBhvr>
                                    </p:animEffect>
                                  </p:childTnLst>
                                </p:cTn>
                              </p:par>
                            </p:childTnLst>
                          </p:cTn>
                        </p:par>
                        <p:par>
                          <p:cTn id="37" fill="hold">
                            <p:stCondLst>
                              <p:cond delay="1500"/>
                            </p:stCondLst>
                            <p:childTnLst>
                              <p:par>
                                <p:cTn id="38" presetID="6" presetClass="entr" presetSubtype="16"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circle(in)">
                                      <p:cBhvr>
                                        <p:cTn id="40" dur="500"/>
                                        <p:tgtEl>
                                          <p:spTgt spid="22"/>
                                        </p:tgtEl>
                                      </p:cBhvr>
                                    </p:animEffect>
                                  </p:childTnLst>
                                </p:cTn>
                              </p:par>
                            </p:childTnLst>
                          </p:cTn>
                        </p:par>
                        <p:par>
                          <p:cTn id="41" fill="hold">
                            <p:stCondLst>
                              <p:cond delay="2000"/>
                            </p:stCondLst>
                            <p:childTnLst>
                              <p:par>
                                <p:cTn id="42" presetID="6" presetClass="entr" presetSubtype="16" fill="hold" grpId="0"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circle(in)">
                                      <p:cBhvr>
                                        <p:cTn id="44" dur="500"/>
                                        <p:tgtEl>
                                          <p:spTgt spid="29"/>
                                        </p:tgtEl>
                                      </p:cBhvr>
                                    </p:animEffect>
                                  </p:childTnLst>
                                </p:cTn>
                              </p:par>
                            </p:childTnLst>
                          </p:cTn>
                        </p:par>
                        <p:par>
                          <p:cTn id="45" fill="hold">
                            <p:stCondLst>
                              <p:cond delay="2500"/>
                            </p:stCondLst>
                            <p:childTnLst>
                              <p:par>
                                <p:cTn id="46" presetID="6" presetClass="entr" presetSubtype="16" fill="hold" grpId="0"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circle(in)">
                                      <p:cBhvr>
                                        <p:cTn id="48" dur="500"/>
                                        <p:tgtEl>
                                          <p:spTgt spid="30"/>
                                        </p:tgtEl>
                                      </p:cBhvr>
                                    </p:animEffect>
                                  </p:childTnLst>
                                </p:cTn>
                              </p:par>
                            </p:childTnLst>
                          </p:cTn>
                        </p:par>
                        <p:par>
                          <p:cTn id="49" fill="hold">
                            <p:stCondLst>
                              <p:cond delay="3000"/>
                            </p:stCondLst>
                            <p:childTnLst>
                              <p:par>
                                <p:cTn id="50" presetID="6" presetClass="entr" presetSubtype="16"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circle(in)">
                                      <p:cBhvr>
                                        <p:cTn id="52" dur="500"/>
                                        <p:tgtEl>
                                          <p:spTgt spid="24"/>
                                        </p:tgtEl>
                                      </p:cBhvr>
                                    </p:animEffect>
                                  </p:childTnLst>
                                </p:cTn>
                              </p:par>
                            </p:childTnLst>
                          </p:cTn>
                        </p:par>
                        <p:par>
                          <p:cTn id="53" fill="hold">
                            <p:stCondLst>
                              <p:cond delay="3500"/>
                            </p:stCondLst>
                            <p:childTnLst>
                              <p:par>
                                <p:cTn id="54" presetID="6" presetClass="entr" presetSubtype="16"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circle(in)">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22" grpId="0" animBg="1"/>
      <p:bldP spid="23" grpId="0" animBg="1"/>
      <p:bldP spid="24" grpId="0" animBg="1"/>
      <p:bldP spid="25" grpId="0" animBg="1"/>
      <p:bldP spid="26" grpId="0" animBg="1"/>
      <p:bldP spid="27" grpId="0" animBg="1"/>
      <p:bldP spid="29" grpId="0" animBg="1"/>
      <p:bldP spid="3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1208" y="351873"/>
            <a:ext cx="10515600" cy="1325563"/>
          </a:xfrm>
        </p:spPr>
        <p:txBody>
          <a:bodyPr>
            <a:normAutofit/>
          </a:bodyPr>
          <a:lstStyle/>
          <a:p>
            <a:r>
              <a:rPr lang="en-US" altLang="en-US" dirty="0"/>
              <a:t>Other characteristics</a:t>
            </a:r>
            <a:endParaRPr lang="en-GB" dirty="0"/>
          </a:p>
        </p:txBody>
      </p:sp>
      <p:sp>
        <p:nvSpPr>
          <p:cNvPr id="3" name="Content Placeholder 2"/>
          <p:cNvSpPr>
            <a:spLocks noGrp="1"/>
          </p:cNvSpPr>
          <p:nvPr>
            <p:ph idx="1"/>
          </p:nvPr>
        </p:nvSpPr>
        <p:spPr/>
        <p:txBody>
          <a:bodyPr>
            <a:normAutofit lnSpcReduction="10000"/>
          </a:bodyPr>
          <a:lstStyle/>
          <a:p>
            <a:r>
              <a:rPr lang="en-GB" altLang="en-US" dirty="0">
                <a:latin typeface="Calibri" pitchFamily="34" charset="0"/>
              </a:rPr>
              <a:t>Scalability</a:t>
            </a:r>
          </a:p>
          <a:p>
            <a:pPr lvl="1"/>
            <a:r>
              <a:rPr lang="en-GB" altLang="en-US" dirty="0">
                <a:latin typeface="Calibri" pitchFamily="34" charset="0"/>
              </a:rPr>
              <a:t>Infrastructure capacity allows for traffic spikes and minimizes delays.</a:t>
            </a:r>
          </a:p>
          <a:p>
            <a:r>
              <a:rPr lang="en-GB" altLang="en-US" dirty="0">
                <a:latin typeface="Calibri" pitchFamily="34" charset="0"/>
              </a:rPr>
              <a:t>Resiliency</a:t>
            </a:r>
          </a:p>
          <a:p>
            <a:pPr lvl="1"/>
            <a:r>
              <a:rPr lang="en-GB" altLang="en-US" dirty="0">
                <a:latin typeface="Calibri" pitchFamily="34" charset="0"/>
              </a:rPr>
              <a:t>Cloud providers have mirrored solutions to minimize downtime in the event of a disaster. This type of resiliency can give businesses the sustainability they need during unanticipated events.</a:t>
            </a:r>
          </a:p>
          <a:p>
            <a:pPr lvl="1"/>
            <a:r>
              <a:rPr lang="en-GB" altLang="en-US" dirty="0">
                <a:latin typeface="Calibri" pitchFamily="34" charset="0"/>
              </a:rPr>
              <a:t>“always on!, anywhere and any place” </a:t>
            </a:r>
          </a:p>
          <a:p>
            <a:r>
              <a:rPr lang="en-GB" altLang="en-US" dirty="0">
                <a:latin typeface="Calibri" pitchFamily="34" charset="0"/>
              </a:rPr>
              <a:t>Homogeneity</a:t>
            </a:r>
          </a:p>
          <a:p>
            <a:pPr lvl="1"/>
            <a:r>
              <a:rPr lang="en-GB" altLang="en-US" dirty="0">
                <a:latin typeface="Calibri" pitchFamily="34" charset="0"/>
              </a:rPr>
              <a:t>No matter which cloud provider and architecture an organization uses, an open cloud will make it easy for them to work with other groups, even if those other groups choose different providers and architectures.</a:t>
            </a:r>
          </a:p>
          <a:p>
            <a:endParaRPr lang="en-GB" altLang="en-US" dirty="0">
              <a:latin typeface="Calibri" pitchFamily="34" charset="0"/>
            </a:endParaRPr>
          </a:p>
          <a:p>
            <a:endParaRPr lang="en-GB" altLang="en-US" dirty="0">
              <a:latin typeface="Calibri" pitchFamily="34" charset="0"/>
            </a:endParaRPr>
          </a:p>
        </p:txBody>
      </p:sp>
    </p:spTree>
    <p:extLst>
      <p:ext uri="{BB962C8B-B14F-4D97-AF65-F5344CB8AC3E}">
        <p14:creationId xmlns:p14="http://schemas.microsoft.com/office/powerpoint/2010/main" val="2354379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origin</a:t>
            </a:r>
          </a:p>
        </p:txBody>
      </p:sp>
      <p:sp>
        <p:nvSpPr>
          <p:cNvPr id="3" name="Content Placeholder 2"/>
          <p:cNvSpPr>
            <a:spLocks noGrp="1"/>
          </p:cNvSpPr>
          <p:nvPr>
            <p:ph idx="1"/>
          </p:nvPr>
        </p:nvSpPr>
        <p:spPr>
          <a:xfrm>
            <a:off x="838200" y="1830085"/>
            <a:ext cx="10515600" cy="4351338"/>
          </a:xfrm>
        </p:spPr>
        <p:txBody>
          <a:bodyPr>
            <a:normAutofit/>
          </a:bodyPr>
          <a:lstStyle/>
          <a:p>
            <a:r>
              <a:rPr lang="en-GB" sz="4000" dirty="0"/>
              <a:t>Origin of the name</a:t>
            </a:r>
          </a:p>
          <a:p>
            <a:pPr lvl="1"/>
            <a:r>
              <a:rPr lang="en-GB" sz="3600" dirty="0"/>
              <a:t>why “cloud”?</a:t>
            </a:r>
          </a:p>
          <a:p>
            <a:r>
              <a:rPr lang="en-GB" sz="4000" dirty="0"/>
              <a:t>Origin of the technology</a:t>
            </a:r>
          </a:p>
          <a:p>
            <a:pPr lvl="1"/>
            <a:r>
              <a:rPr lang="en-GB" sz="3600" dirty="0"/>
              <a:t>evolution of cloud computing</a:t>
            </a:r>
          </a:p>
        </p:txBody>
      </p:sp>
    </p:spTree>
    <p:extLst>
      <p:ext uri="{BB962C8B-B14F-4D97-AF65-F5344CB8AC3E}">
        <p14:creationId xmlns:p14="http://schemas.microsoft.com/office/powerpoint/2010/main" val="32222795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origin</a:t>
            </a:r>
          </a:p>
        </p:txBody>
      </p:sp>
      <p:sp>
        <p:nvSpPr>
          <p:cNvPr id="3" name="Content Placeholder 2"/>
          <p:cNvSpPr>
            <a:spLocks noGrp="1"/>
          </p:cNvSpPr>
          <p:nvPr>
            <p:ph idx="1"/>
          </p:nvPr>
        </p:nvSpPr>
        <p:spPr>
          <a:xfrm>
            <a:off x="838200" y="1830085"/>
            <a:ext cx="10515600" cy="4351338"/>
          </a:xfrm>
        </p:spPr>
        <p:txBody>
          <a:bodyPr>
            <a:normAutofit/>
          </a:bodyPr>
          <a:lstStyle/>
          <a:p>
            <a:r>
              <a:rPr lang="en-GB" sz="4000" dirty="0">
                <a:solidFill>
                  <a:srgbClr val="FF0000"/>
                </a:solidFill>
              </a:rPr>
              <a:t>Origin of the name</a:t>
            </a:r>
          </a:p>
          <a:p>
            <a:pPr lvl="1"/>
            <a:r>
              <a:rPr lang="en-GB" sz="3600" dirty="0">
                <a:solidFill>
                  <a:srgbClr val="FF0000"/>
                </a:solidFill>
              </a:rPr>
              <a:t>why “cloud”?</a:t>
            </a:r>
          </a:p>
          <a:p>
            <a:r>
              <a:rPr lang="en-GB" sz="4000" dirty="0"/>
              <a:t>Origin of the technology</a:t>
            </a:r>
          </a:p>
          <a:p>
            <a:pPr lvl="1"/>
            <a:r>
              <a:rPr lang="en-GB" sz="3600" dirty="0"/>
              <a:t>evolution of cloud computing</a:t>
            </a:r>
          </a:p>
        </p:txBody>
      </p:sp>
    </p:spTree>
    <p:extLst>
      <p:ext uri="{BB962C8B-B14F-4D97-AF65-F5344CB8AC3E}">
        <p14:creationId xmlns:p14="http://schemas.microsoft.com/office/powerpoint/2010/main" val="2151707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“cloud”?</a:t>
            </a:r>
          </a:p>
        </p:txBody>
      </p:sp>
      <p:sp>
        <p:nvSpPr>
          <p:cNvPr id="3" name="Content Placeholder 2"/>
          <p:cNvSpPr>
            <a:spLocks noGrp="1"/>
          </p:cNvSpPr>
          <p:nvPr>
            <p:ph idx="1"/>
          </p:nvPr>
        </p:nvSpPr>
        <p:spPr/>
        <p:txBody>
          <a:bodyPr/>
          <a:lstStyle/>
          <a:p>
            <a:endParaRPr lang="en-GB"/>
          </a:p>
        </p:txBody>
      </p:sp>
      <p:pic>
        <p:nvPicPr>
          <p:cNvPr id="922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846" y="1814420"/>
            <a:ext cx="11430000"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2785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C10C0E-19CE-F96F-D716-5431210F65BD}"/>
              </a:ext>
            </a:extLst>
          </p:cNvPr>
          <p:cNvSpPr>
            <a:spLocks noGrp="1"/>
          </p:cNvSpPr>
          <p:nvPr>
            <p:ph type="title"/>
          </p:nvPr>
        </p:nvSpPr>
        <p:spPr/>
        <p:txBody>
          <a:bodyPr>
            <a:normAutofit fontScale="90000"/>
          </a:bodyPr>
          <a:lstStyle/>
          <a:p>
            <a:r>
              <a:rPr lang="en-US" sz="4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What </a:t>
            </a:r>
            <a:r>
              <a:rPr lang="en-US" sz="4400" dirty="0">
                <a:solidFill>
                  <a:srgbClr val="000000"/>
                </a:solidFill>
                <a:highlight>
                  <a:srgbClr val="FFFF00"/>
                </a:highlight>
                <a:latin typeface="Microsoft Yahei" panose="020B0503020204020204" pitchFamily="34" charset="-122"/>
                <a:ea typeface="Microsoft Yahei" panose="020B0503020204020204" pitchFamily="34" charset="-122"/>
                <a:sym typeface="Microsoft Yahei" panose="020B0503020204020204" pitchFamily="34" charset="-122"/>
              </a:rPr>
              <a:t>symbol</a:t>
            </a:r>
            <a:r>
              <a:rPr lang="en-US" sz="4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is used to represent the Internet in these flow charts and diagrams?</a:t>
            </a:r>
            <a:endParaRPr lang="x-none" dirty="0"/>
          </a:p>
        </p:txBody>
      </p:sp>
      <p:pic>
        <p:nvPicPr>
          <p:cNvPr id="4" name="Picture 2" descr="Diagram 1">
            <a:extLst>
              <a:ext uri="{FF2B5EF4-FFF2-40B4-BE49-F238E27FC236}">
                <a16:creationId xmlns:a16="http://schemas.microsoft.com/office/drawing/2014/main" id="{2B218B62-1017-0BE0-0BC0-1A6DB1F313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06035"/>
            <a:ext cx="4800027" cy="11944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iagram 3">
            <a:extLst>
              <a:ext uri="{FF2B5EF4-FFF2-40B4-BE49-F238E27FC236}">
                <a16:creationId xmlns:a16="http://schemas.microsoft.com/office/drawing/2014/main" id="{97C3991E-BBA6-C48B-3BD7-EA5848F27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444" y="3880624"/>
            <a:ext cx="7568385" cy="24552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reating Effective Network Diagrams and Data Flow Diagrams">
            <a:extLst>
              <a:ext uri="{FF2B5EF4-FFF2-40B4-BE49-F238E27FC236}">
                <a16:creationId xmlns:a16="http://schemas.microsoft.com/office/drawing/2014/main" id="{B4E1832F-5CD7-A9C9-A7E1-57631F355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2048" y="1737499"/>
            <a:ext cx="3000374" cy="2143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507F7E01-69C1-C624-A47B-B0783825756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0437" y="3404962"/>
            <a:ext cx="3568618" cy="2566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3350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as a symbol of Internet</a:t>
            </a:r>
            <a:endParaRPr lang="en-GB" dirty="0"/>
          </a:p>
        </p:txBody>
      </p:sp>
      <p:sp>
        <p:nvSpPr>
          <p:cNvPr id="3" name="Content Placeholder 2"/>
          <p:cNvSpPr>
            <a:spLocks noGrp="1"/>
          </p:cNvSpPr>
          <p:nvPr>
            <p:ph idx="1"/>
          </p:nvPr>
        </p:nvSpPr>
        <p:spPr/>
        <p:txBody>
          <a:bodyPr>
            <a:normAutofit/>
          </a:bodyPr>
          <a:lstStyle/>
          <a:p>
            <a:r>
              <a:rPr lang="en-GB" sz="4000" dirty="0"/>
              <a:t>Recall our definition of cloud computing</a:t>
            </a:r>
          </a:p>
          <a:p>
            <a:pPr lvl="1"/>
            <a:r>
              <a:rPr lang="en-GB" sz="3600" dirty="0"/>
              <a:t>Cloud computing is a general term for anything that involves delivering hosted service over the </a:t>
            </a:r>
            <a:r>
              <a:rPr lang="en-GB" sz="3600" dirty="0">
                <a:solidFill>
                  <a:srgbClr val="FF0000"/>
                </a:solidFill>
              </a:rPr>
              <a:t>Internet</a:t>
            </a:r>
            <a:endParaRPr lang="en-GB" sz="3600" dirty="0"/>
          </a:p>
          <a:p>
            <a:r>
              <a:rPr lang="en-GB" sz="4000" dirty="0"/>
              <a:t>The name “cloud computing” was inspired by the </a:t>
            </a:r>
            <a:r>
              <a:rPr lang="en-GB" sz="4000" dirty="0">
                <a:solidFill>
                  <a:srgbClr val="FF0000"/>
                </a:solidFill>
              </a:rPr>
              <a:t>cloud symbol </a:t>
            </a:r>
            <a:r>
              <a:rPr lang="en-GB" sz="4000" dirty="0"/>
              <a:t>that’s often used to represent the </a:t>
            </a:r>
            <a:r>
              <a:rPr lang="en-GB" sz="4000" dirty="0">
                <a:solidFill>
                  <a:srgbClr val="FF0000"/>
                </a:solidFill>
              </a:rPr>
              <a:t>Internet in flow charts and diagrams</a:t>
            </a:r>
            <a:endParaRPr lang="en-GB" sz="4000" dirty="0"/>
          </a:p>
        </p:txBody>
      </p:sp>
    </p:spTree>
    <p:extLst>
      <p:ext uri="{BB962C8B-B14F-4D97-AF65-F5344CB8AC3E}">
        <p14:creationId xmlns:p14="http://schemas.microsoft.com/office/powerpoint/2010/main" val="620595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as a symbol of Internet in diagrams</a:t>
            </a:r>
            <a:endParaRPr lang="en-GB" dirty="0"/>
          </a:p>
        </p:txBody>
      </p:sp>
      <p:pic>
        <p:nvPicPr>
          <p:cNvPr id="28674" name="Picture 2" descr="Diagram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06035"/>
            <a:ext cx="4800027" cy="1194478"/>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Diagram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444" y="3880624"/>
            <a:ext cx="7568385" cy="245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6320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as a symbol of Internet in diagrams</a:t>
            </a:r>
            <a:endParaRPr lang="en-GB" dirty="0"/>
          </a:p>
        </p:txBody>
      </p:sp>
      <p:pic>
        <p:nvPicPr>
          <p:cNvPr id="27652" name="Picture 4" descr="Creating Effective Network Diagrams and Data Flow Diagra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3669" y="2040673"/>
            <a:ext cx="6191602" cy="4422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347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as a symbol of Internet in diagrams</a:t>
            </a:r>
            <a:endParaRPr lang="en-GB"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693" y="1725131"/>
            <a:ext cx="6642372" cy="4776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5382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Hot topic study – 15%</a:t>
            </a:r>
          </a:p>
        </p:txBody>
      </p:sp>
      <p:sp>
        <p:nvSpPr>
          <p:cNvPr id="3" name="Content Placeholder 2"/>
          <p:cNvSpPr>
            <a:spLocks noGrp="1"/>
          </p:cNvSpPr>
          <p:nvPr>
            <p:ph idx="1"/>
          </p:nvPr>
        </p:nvSpPr>
        <p:spPr/>
        <p:txBody>
          <a:bodyPr>
            <a:normAutofit/>
          </a:bodyPr>
          <a:lstStyle/>
          <a:p>
            <a:r>
              <a:rPr lang="en-GB" sz="4000" dirty="0"/>
              <a:t>Choose a domain/industry that you are interested to study</a:t>
            </a:r>
          </a:p>
          <a:p>
            <a:r>
              <a:rPr lang="en-GB" sz="4000" dirty="0"/>
              <a:t>Complete 3 tasks that will help you to study the application of service orientation in the chosen domain/industry.</a:t>
            </a:r>
          </a:p>
          <a:p>
            <a:pPr lvl="1"/>
            <a:endParaRPr lang="en-GB" sz="3600" dirty="0"/>
          </a:p>
          <a:p>
            <a:endParaRPr lang="en-GB" sz="4000" dirty="0"/>
          </a:p>
          <a:p>
            <a:endParaRPr lang="en-GB" sz="4000" dirty="0"/>
          </a:p>
        </p:txBody>
      </p:sp>
    </p:spTree>
    <p:extLst>
      <p:ext uri="{BB962C8B-B14F-4D97-AF65-F5344CB8AC3E}">
        <p14:creationId xmlns:p14="http://schemas.microsoft.com/office/powerpoint/2010/main" val="40150215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as a symbol of Internet in diagrams</a:t>
            </a:r>
            <a:endParaRPr lang="en-GB" dirty="0"/>
          </a:p>
        </p:txBody>
      </p:sp>
      <p:pic>
        <p:nvPicPr>
          <p:cNvPr id="27654" name="Picture 6" descr="Home Gateway flow chart for the connection establishment with the Internet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4652" y="1735130"/>
            <a:ext cx="4817327" cy="4817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9863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as a symbol of Internet in diagrams</a:t>
            </a:r>
            <a:endParaRPr lang="en-GB" dirty="0"/>
          </a:p>
        </p:txBody>
      </p:sp>
      <p:sp>
        <p:nvSpPr>
          <p:cNvPr id="3" name="Content Placeholder 2"/>
          <p:cNvSpPr>
            <a:spLocks noGrp="1"/>
          </p:cNvSpPr>
          <p:nvPr>
            <p:ph idx="1"/>
          </p:nvPr>
        </p:nvSpPr>
        <p:spPr/>
        <p:txBody>
          <a:bodyPr/>
          <a:lstStyle/>
          <a:p>
            <a:r>
              <a:rPr lang="en-GB" dirty="0">
                <a:solidFill>
                  <a:srgbClr val="333333"/>
                </a:solidFill>
                <a:latin typeface="Trebuchet MS"/>
              </a:rPr>
              <a:t>One relevant quote " </a:t>
            </a:r>
            <a:r>
              <a:rPr lang="en-GB" i="1" dirty="0">
                <a:solidFill>
                  <a:srgbClr val="FF0000"/>
                </a:solidFill>
                <a:latin typeface="Trebuchet MS"/>
              </a:rPr>
              <a:t>Cloud comes from the early days of Internet where we drew the network as a cloud... we didn't care where the message went- the cloud hid it from us </a:t>
            </a:r>
            <a:r>
              <a:rPr lang="en-GB" dirty="0">
                <a:solidFill>
                  <a:srgbClr val="333333"/>
                </a:solidFill>
                <a:latin typeface="Trebuchet MS"/>
              </a:rPr>
              <a:t>" , Kevin Marks, Google Engineer</a:t>
            </a:r>
            <a:endParaRPr lang="en-GB" dirty="0"/>
          </a:p>
        </p:txBody>
      </p:sp>
      <p:sp>
        <p:nvSpPr>
          <p:cNvPr id="4" name="AutoShape 4" descr="https://3.bp.blogspot.com/-5UsY7VEqb9A/ULw-q4AN2KI/AAAAAAAAATk/ObPc4ABR_bE/s1600/Picture7.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66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6825" y="3597732"/>
            <a:ext cx="6263842" cy="2883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94368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as a metaphor for virtual space</a:t>
            </a:r>
          </a:p>
        </p:txBody>
      </p:sp>
      <p:sp>
        <p:nvSpPr>
          <p:cNvPr id="3" name="Content Placeholder 2"/>
          <p:cNvSpPr>
            <a:spLocks noGrp="1"/>
          </p:cNvSpPr>
          <p:nvPr>
            <p:ph idx="1"/>
          </p:nvPr>
        </p:nvSpPr>
        <p:spPr>
          <a:xfrm>
            <a:off x="838200" y="1825625"/>
            <a:ext cx="10112298" cy="4351338"/>
          </a:xfrm>
        </p:spPr>
        <p:txBody>
          <a:bodyPr>
            <a:normAutofit/>
          </a:bodyPr>
          <a:lstStyle/>
          <a:p>
            <a:r>
              <a:rPr lang="en-GB" dirty="0"/>
              <a:t>In cloud computing, the information being accessed is </a:t>
            </a:r>
          </a:p>
          <a:p>
            <a:pPr marL="0" indent="0">
              <a:buNone/>
            </a:pPr>
            <a:r>
              <a:rPr lang="en-GB" dirty="0"/>
              <a:t>found remotely in the cloud or a virtual space. </a:t>
            </a:r>
          </a:p>
          <a:p>
            <a:pPr lvl="1"/>
            <a:r>
              <a:rPr lang="en-GB" dirty="0"/>
              <a:t>Companies that provide cloud services enable users to store files and applications on remote servers and then access all the data via the Internet. </a:t>
            </a:r>
          </a:p>
          <a:p>
            <a:pPr lvl="1"/>
            <a:r>
              <a:rPr lang="en-GB" dirty="0"/>
              <a:t>This means the user is not required to be in a specific place to gain access to it, allowing the user to work remotely.</a:t>
            </a:r>
          </a:p>
          <a:p>
            <a:r>
              <a:rPr lang="en-GB" dirty="0">
                <a:solidFill>
                  <a:srgbClr val="FF0000"/>
                </a:solidFill>
              </a:rPr>
              <a:t>That virtual space becomes the cloud </a:t>
            </a:r>
            <a:r>
              <a:rPr lang="en-GB" dirty="0"/>
              <a:t>—your data, work, and applications are available from any device with which you can connect to the Internet, anywhere in the world.</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321" y="87119"/>
            <a:ext cx="2774260" cy="2504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1694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as a metaphor for virtual space (2)</a:t>
            </a:r>
          </a:p>
        </p:txBody>
      </p:sp>
      <p:sp>
        <p:nvSpPr>
          <p:cNvPr id="3" name="Content Placeholder 2"/>
          <p:cNvSpPr>
            <a:spLocks noGrp="1"/>
          </p:cNvSpPr>
          <p:nvPr>
            <p:ph idx="1"/>
          </p:nvPr>
        </p:nvSpPr>
        <p:spPr>
          <a:xfrm>
            <a:off x="838200" y="1825625"/>
            <a:ext cx="5620586" cy="4351338"/>
          </a:xfrm>
        </p:spPr>
        <p:txBody>
          <a:bodyPr/>
          <a:lstStyle/>
          <a:p>
            <a:r>
              <a:rPr lang="en-GB" dirty="0"/>
              <a:t>Cloud computing metaphor: the group of networked elements providing services need not be individually addressed or managed by users; instead, </a:t>
            </a:r>
            <a:r>
              <a:rPr lang="en-GB" dirty="0">
                <a:solidFill>
                  <a:srgbClr val="FF0000"/>
                </a:solidFill>
              </a:rPr>
              <a:t>the entire provider-managed suite of hardware and software can be thought of as an amorphous cloud</a:t>
            </a:r>
          </a:p>
        </p:txBody>
      </p:sp>
      <p:pic>
        <p:nvPicPr>
          <p:cNvPr id="5122" name="Picture 2" descr="https://upload.wikimedia.org/wikipedia/commons/thumb/b/b5/Cloud_computing.svg/2560px-Cloud_computing.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6911" y="1186490"/>
            <a:ext cx="5366315" cy="485903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15741" y="6099046"/>
            <a:ext cx="5145448" cy="369332"/>
          </a:xfrm>
          <a:prstGeom prst="rect">
            <a:avLst/>
          </a:prstGeom>
        </p:spPr>
        <p:txBody>
          <a:bodyPr wrap="none">
            <a:spAutoFit/>
          </a:bodyPr>
          <a:lstStyle/>
          <a:p>
            <a:r>
              <a:rPr lang="en-GB" dirty="0"/>
              <a:t>amorphous - without a clearly defined shape or form</a:t>
            </a:r>
          </a:p>
        </p:txBody>
      </p:sp>
    </p:spTree>
    <p:extLst>
      <p:ext uri="{BB962C8B-B14F-4D97-AF65-F5344CB8AC3E}">
        <p14:creationId xmlns:p14="http://schemas.microsoft.com/office/powerpoint/2010/main" val="2178194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origin</a:t>
            </a:r>
          </a:p>
        </p:txBody>
      </p:sp>
      <p:sp>
        <p:nvSpPr>
          <p:cNvPr id="3" name="Content Placeholder 2"/>
          <p:cNvSpPr>
            <a:spLocks noGrp="1"/>
          </p:cNvSpPr>
          <p:nvPr>
            <p:ph idx="1"/>
          </p:nvPr>
        </p:nvSpPr>
        <p:spPr>
          <a:xfrm>
            <a:off x="838200" y="1830085"/>
            <a:ext cx="10515600" cy="4351338"/>
          </a:xfrm>
        </p:spPr>
        <p:txBody>
          <a:bodyPr>
            <a:normAutofit/>
          </a:bodyPr>
          <a:lstStyle/>
          <a:p>
            <a:r>
              <a:rPr lang="en-GB" sz="4000" dirty="0"/>
              <a:t>Origin of the name</a:t>
            </a:r>
          </a:p>
          <a:p>
            <a:pPr lvl="1"/>
            <a:r>
              <a:rPr lang="en-GB" sz="3600" dirty="0"/>
              <a:t>why “cloud”?</a:t>
            </a:r>
          </a:p>
          <a:p>
            <a:r>
              <a:rPr lang="en-GB" sz="4000" dirty="0">
                <a:solidFill>
                  <a:srgbClr val="FF0000"/>
                </a:solidFill>
              </a:rPr>
              <a:t>Origin of the technology</a:t>
            </a:r>
          </a:p>
          <a:p>
            <a:pPr lvl="1"/>
            <a:r>
              <a:rPr lang="en-GB" sz="3600" dirty="0">
                <a:solidFill>
                  <a:srgbClr val="FF0000"/>
                </a:solidFill>
              </a:rPr>
              <a:t>Evolution of cloud computing</a:t>
            </a:r>
          </a:p>
        </p:txBody>
      </p:sp>
    </p:spTree>
    <p:extLst>
      <p:ext uri="{BB962C8B-B14F-4D97-AF65-F5344CB8AC3E}">
        <p14:creationId xmlns:p14="http://schemas.microsoft.com/office/powerpoint/2010/main" val="4808150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Evolution of cloud computing</a:t>
            </a:r>
          </a:p>
        </p:txBody>
      </p:sp>
      <p:sp>
        <p:nvSpPr>
          <p:cNvPr id="3" name="Content Placeholder 2"/>
          <p:cNvSpPr>
            <a:spLocks noGrp="1"/>
          </p:cNvSpPr>
          <p:nvPr>
            <p:ph idx="1"/>
          </p:nvPr>
        </p:nvSpPr>
        <p:spPr/>
        <p:txBody>
          <a:bodyPr>
            <a:normAutofit/>
          </a:bodyPr>
          <a:lstStyle/>
          <a:p>
            <a:r>
              <a:rPr lang="en-GB" dirty="0"/>
              <a:t>These technologies contributed to the making of cloud computing:</a:t>
            </a:r>
          </a:p>
          <a:p>
            <a:pPr lvl="1"/>
            <a:r>
              <a:rPr lang="en-GB" dirty="0"/>
              <a:t>Time sharing</a:t>
            </a:r>
          </a:p>
          <a:p>
            <a:pPr lvl="1"/>
            <a:r>
              <a:rPr lang="en-GB" dirty="0"/>
              <a:t>Global network</a:t>
            </a:r>
          </a:p>
          <a:p>
            <a:pPr lvl="1"/>
            <a:r>
              <a:rPr lang="en-GB" dirty="0"/>
              <a:t>Virtualization</a:t>
            </a:r>
          </a:p>
          <a:p>
            <a:pPr lvl="1"/>
            <a:r>
              <a:rPr lang="en-GB" dirty="0"/>
              <a:t>Web applications</a:t>
            </a:r>
          </a:p>
          <a:p>
            <a:pPr lvl="1"/>
            <a:r>
              <a:rPr lang="en-GB" dirty="0"/>
              <a:t>Web services</a:t>
            </a:r>
          </a:p>
          <a:p>
            <a:pPr lvl="1"/>
            <a:r>
              <a:rPr lang="en-GB" dirty="0"/>
              <a:t>…</a:t>
            </a:r>
          </a:p>
          <a:p>
            <a:r>
              <a:rPr lang="en-GB" dirty="0"/>
              <a:t>Apart from the above, other trends and technologies contributed to the development of cloud computing as well. You can read about them online and find research papers</a:t>
            </a:r>
          </a:p>
        </p:txBody>
      </p:sp>
    </p:spTree>
    <p:extLst>
      <p:ext uri="{BB962C8B-B14F-4D97-AF65-F5344CB8AC3E}">
        <p14:creationId xmlns:p14="http://schemas.microsoft.com/office/powerpoint/2010/main" val="16891077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Time sharing</a:t>
            </a:r>
          </a:p>
        </p:txBody>
      </p:sp>
      <p:sp>
        <p:nvSpPr>
          <p:cNvPr id="3" name="Content Placeholder 2"/>
          <p:cNvSpPr>
            <a:spLocks noGrp="1"/>
          </p:cNvSpPr>
          <p:nvPr>
            <p:ph idx="1"/>
          </p:nvPr>
        </p:nvSpPr>
        <p:spPr/>
        <p:txBody>
          <a:bodyPr/>
          <a:lstStyle/>
          <a:p>
            <a:r>
              <a:rPr lang="en-GB" dirty="0"/>
              <a:t>In the 1950s, companies started to use large mainframe computers, but it was too expensive to buy a computer for each user. </a:t>
            </a:r>
          </a:p>
          <a:p>
            <a:r>
              <a:rPr lang="en-GB" dirty="0"/>
              <a:t>So, during the late 1950s and early 1960s, a process called time sharing was developed to make more efficient use of expensive processor time on the central mainframe.</a:t>
            </a:r>
          </a:p>
          <a:p>
            <a:r>
              <a:rPr lang="en-GB" dirty="0"/>
              <a:t>Time sharing enabled users to access numerous instances of computing mainframes simultaneously, maximizing processing power and minimizing downtime. </a:t>
            </a:r>
          </a:p>
          <a:p>
            <a:r>
              <a:rPr lang="en-GB" dirty="0"/>
              <a:t>This idea represents </a:t>
            </a:r>
            <a:r>
              <a:rPr lang="en-GB" dirty="0">
                <a:solidFill>
                  <a:srgbClr val="FF0000"/>
                </a:solidFill>
              </a:rPr>
              <a:t>the first use of shared computing resources</a:t>
            </a:r>
            <a:r>
              <a:rPr lang="en-GB" dirty="0"/>
              <a:t>, the foundation of modern cloud computing.</a:t>
            </a:r>
          </a:p>
        </p:txBody>
      </p:sp>
    </p:spTree>
    <p:extLst>
      <p:ext uri="{BB962C8B-B14F-4D97-AF65-F5344CB8AC3E}">
        <p14:creationId xmlns:p14="http://schemas.microsoft.com/office/powerpoint/2010/main" val="25025537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Global network</a:t>
            </a:r>
          </a:p>
        </p:txBody>
      </p:sp>
      <p:sp>
        <p:nvSpPr>
          <p:cNvPr id="3" name="Content Placeholder 2"/>
          <p:cNvSpPr>
            <a:spLocks noGrp="1"/>
          </p:cNvSpPr>
          <p:nvPr>
            <p:ph idx="1"/>
          </p:nvPr>
        </p:nvSpPr>
        <p:spPr/>
        <p:txBody>
          <a:bodyPr/>
          <a:lstStyle/>
          <a:p>
            <a:r>
              <a:rPr lang="en-GB" dirty="0"/>
              <a:t>The origins of delivering computing resources using a global network are rooted in 1969 when American computer scientist J.C.R. </a:t>
            </a:r>
            <a:r>
              <a:rPr lang="en-GB" dirty="0" err="1"/>
              <a:t>Licklider</a:t>
            </a:r>
            <a:r>
              <a:rPr lang="en-GB" dirty="0"/>
              <a:t> helped create the Advanced Research Projects Agency Network, the so-called precursor to the Internet. </a:t>
            </a:r>
          </a:p>
          <a:p>
            <a:r>
              <a:rPr lang="en-GB" dirty="0" err="1"/>
              <a:t>Licklider's</a:t>
            </a:r>
            <a:r>
              <a:rPr lang="en-GB" dirty="0"/>
              <a:t> goal was to connect computers across the globe in a way that would </a:t>
            </a:r>
            <a:r>
              <a:rPr lang="en-GB" dirty="0">
                <a:solidFill>
                  <a:srgbClr val="FF0000"/>
                </a:solidFill>
              </a:rPr>
              <a:t>enable users to access programs and information from any </a:t>
            </a:r>
            <a:r>
              <a:rPr lang="en-GB" dirty="0" err="1">
                <a:solidFill>
                  <a:srgbClr val="FF0000"/>
                </a:solidFill>
              </a:rPr>
              <a:t>location</a:t>
            </a:r>
            <a:r>
              <a:rPr lang="en-GB" dirty="0" err="1"/>
              <a:t>.I</a:t>
            </a:r>
            <a:endParaRPr lang="en-GB" dirty="0"/>
          </a:p>
        </p:txBody>
      </p:sp>
    </p:spTree>
    <p:extLst>
      <p:ext uri="{BB962C8B-B14F-4D97-AF65-F5344CB8AC3E}">
        <p14:creationId xmlns:p14="http://schemas.microsoft.com/office/powerpoint/2010/main" val="17719761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Virtualization</a:t>
            </a:r>
          </a:p>
        </p:txBody>
      </p:sp>
      <p:sp>
        <p:nvSpPr>
          <p:cNvPr id="3" name="Content Placeholder 2"/>
          <p:cNvSpPr>
            <a:spLocks noGrp="1"/>
          </p:cNvSpPr>
          <p:nvPr>
            <p:ph idx="1"/>
          </p:nvPr>
        </p:nvSpPr>
        <p:spPr/>
        <p:txBody>
          <a:bodyPr>
            <a:normAutofit fontScale="92500"/>
          </a:bodyPr>
          <a:lstStyle/>
          <a:p>
            <a:r>
              <a:rPr lang="en-GB" dirty="0"/>
              <a:t>It refers to the process </a:t>
            </a:r>
            <a:r>
              <a:rPr lang="en-GB" sz="2600" dirty="0"/>
              <a:t>of </a:t>
            </a:r>
            <a:r>
              <a:rPr lang="en-GB" sz="2600" dirty="0">
                <a:highlight>
                  <a:srgbClr val="FFFF00"/>
                </a:highlight>
              </a:rPr>
              <a:t>creating a virtual layer over the hardware </a:t>
            </a:r>
            <a:r>
              <a:rPr lang="en-GB" dirty="0"/>
              <a:t>which allows the user to run multiple instances simultaneously on the hardware. </a:t>
            </a:r>
          </a:p>
          <a:p>
            <a:r>
              <a:rPr lang="en-GB" dirty="0"/>
              <a:t>In the 1970s, cloud computing began taking a more tangible shape with the introduction of the first VMs (</a:t>
            </a:r>
            <a:r>
              <a:rPr lang="en-GB" dirty="0">
                <a:highlight>
                  <a:srgbClr val="00FF00"/>
                </a:highlight>
              </a:rPr>
              <a:t>virtual machines</a:t>
            </a:r>
            <a:r>
              <a:rPr lang="en-GB" dirty="0"/>
              <a:t>), </a:t>
            </a:r>
            <a:r>
              <a:rPr lang="en-GB" dirty="0">
                <a:solidFill>
                  <a:srgbClr val="FF0000"/>
                </a:solidFill>
              </a:rPr>
              <a:t>enabling users to run more than one computing system within a single physical setup</a:t>
            </a:r>
            <a:r>
              <a:rPr lang="en-GB" dirty="0"/>
              <a:t>. </a:t>
            </a:r>
          </a:p>
          <a:p>
            <a:r>
              <a:rPr lang="en-GB" dirty="0"/>
              <a:t>The functionality of these VMs led to the concept of virtualization, which had a major influence on the progress of cloud computing. </a:t>
            </a:r>
          </a:p>
          <a:p>
            <a:r>
              <a:rPr lang="en-GB" dirty="0"/>
              <a:t>It is the base on which major cloud computing services such as Amazon EC2, VMware </a:t>
            </a:r>
            <a:r>
              <a:rPr lang="en-GB" dirty="0" err="1"/>
              <a:t>vCloud</a:t>
            </a:r>
            <a:r>
              <a:rPr lang="en-GB" dirty="0"/>
              <a:t>, </a:t>
            </a:r>
            <a:r>
              <a:rPr lang="en-GB" dirty="0" err="1"/>
              <a:t>etc</a:t>
            </a:r>
            <a:r>
              <a:rPr lang="en-GB" dirty="0"/>
              <a:t> work on. Hardware virtualization is still one of the most common types of virtualization.</a:t>
            </a:r>
          </a:p>
          <a:p>
            <a:endParaRPr lang="en-GB" dirty="0"/>
          </a:p>
        </p:txBody>
      </p:sp>
    </p:spTree>
    <p:extLst>
      <p:ext uri="{BB962C8B-B14F-4D97-AF65-F5344CB8AC3E}">
        <p14:creationId xmlns:p14="http://schemas.microsoft.com/office/powerpoint/2010/main" val="40701490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Web Applications</a:t>
            </a:r>
          </a:p>
        </p:txBody>
      </p:sp>
      <p:sp>
        <p:nvSpPr>
          <p:cNvPr id="3" name="Content Placeholder 2"/>
          <p:cNvSpPr>
            <a:spLocks noGrp="1"/>
          </p:cNvSpPr>
          <p:nvPr>
            <p:ph idx="1"/>
          </p:nvPr>
        </p:nvSpPr>
        <p:spPr/>
        <p:txBody>
          <a:bodyPr>
            <a:normAutofit/>
          </a:bodyPr>
          <a:lstStyle/>
          <a:p>
            <a:r>
              <a:rPr lang="en-GB" sz="3600" dirty="0"/>
              <a:t>In the 1970s and 1980s, Microsoft, Apple and IBM developed technologies that enhanced the cloud environment and advanced the use of the cloud server and server hosting. </a:t>
            </a:r>
          </a:p>
          <a:p>
            <a:r>
              <a:rPr lang="en-GB" sz="3600" dirty="0"/>
              <a:t>Then, in 1999, Salesforce became the first company to </a:t>
            </a:r>
            <a:r>
              <a:rPr lang="en-GB" sz="3600" dirty="0">
                <a:solidFill>
                  <a:srgbClr val="FF0000"/>
                </a:solidFill>
              </a:rPr>
              <a:t>deliver business applications from a website</a:t>
            </a:r>
            <a:r>
              <a:rPr lang="en-GB" sz="3600" dirty="0"/>
              <a:t>.</a:t>
            </a:r>
          </a:p>
        </p:txBody>
      </p:sp>
    </p:spTree>
    <p:extLst>
      <p:ext uri="{BB962C8B-B14F-4D97-AF65-F5344CB8AC3E}">
        <p14:creationId xmlns:p14="http://schemas.microsoft.com/office/powerpoint/2010/main" val="1032433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Assignments deadlines</a:t>
            </a:r>
          </a:p>
        </p:txBody>
      </p:sp>
      <p:sp>
        <p:nvSpPr>
          <p:cNvPr id="3" name="Content Placeholder 2"/>
          <p:cNvSpPr>
            <a:spLocks noGrp="1"/>
          </p:cNvSpPr>
          <p:nvPr>
            <p:ph idx="1"/>
          </p:nvPr>
        </p:nvSpPr>
        <p:spPr/>
        <p:txBody>
          <a:bodyPr/>
          <a:lstStyle/>
          <a:p>
            <a:pPr lvl="1"/>
            <a:r>
              <a:rPr lang="en-GB" sz="3600" dirty="0"/>
              <a:t>15% - Hot topic study journal – 3 tasks</a:t>
            </a:r>
          </a:p>
          <a:p>
            <a:pPr lvl="2"/>
            <a:r>
              <a:rPr lang="en-GB" sz="3200" dirty="0">
                <a:solidFill>
                  <a:srgbClr val="FF0000"/>
                </a:solidFill>
              </a:rPr>
              <a:t>Task 1 – March 26</a:t>
            </a:r>
            <a:r>
              <a:rPr lang="en-GB" sz="3200" baseline="30000" dirty="0">
                <a:solidFill>
                  <a:srgbClr val="FF0000"/>
                </a:solidFill>
              </a:rPr>
              <a:t>th</a:t>
            </a:r>
            <a:r>
              <a:rPr lang="en-GB" sz="3200" dirty="0">
                <a:solidFill>
                  <a:srgbClr val="FF0000"/>
                </a:solidFill>
              </a:rPr>
              <a:t>  </a:t>
            </a:r>
          </a:p>
          <a:p>
            <a:pPr lvl="2"/>
            <a:r>
              <a:rPr lang="en-GB" sz="3200" dirty="0"/>
              <a:t>Task 2 – April 2</a:t>
            </a:r>
            <a:r>
              <a:rPr lang="en-GB" sz="3200" baseline="30000" dirty="0"/>
              <a:t>nd</a:t>
            </a:r>
            <a:r>
              <a:rPr lang="en-GB" sz="3200" dirty="0"/>
              <a:t> </a:t>
            </a:r>
          </a:p>
          <a:p>
            <a:pPr lvl="2"/>
            <a:r>
              <a:rPr lang="en-GB" sz="3200" dirty="0"/>
              <a:t>Task 3 – April 9</a:t>
            </a:r>
            <a:r>
              <a:rPr lang="en-GB" sz="3200" baseline="30000" dirty="0"/>
              <a:t>th</a:t>
            </a:r>
            <a:r>
              <a:rPr lang="en-GB" sz="3200" dirty="0"/>
              <a:t> </a:t>
            </a:r>
          </a:p>
          <a:p>
            <a:pPr lvl="1"/>
            <a:r>
              <a:rPr lang="en-GB" sz="3600" dirty="0">
                <a:solidFill>
                  <a:schemeClr val="bg2">
                    <a:lumMod val="75000"/>
                  </a:schemeClr>
                </a:solidFill>
              </a:rPr>
              <a:t>10% - Exercises - Case study – April 16th</a:t>
            </a:r>
          </a:p>
          <a:p>
            <a:pPr marL="914400" lvl="2" indent="0">
              <a:buNone/>
            </a:pPr>
            <a:endParaRPr lang="en-GB" sz="3200" dirty="0"/>
          </a:p>
        </p:txBody>
      </p:sp>
    </p:spTree>
    <p:extLst>
      <p:ext uri="{BB962C8B-B14F-4D97-AF65-F5344CB8AC3E}">
        <p14:creationId xmlns:p14="http://schemas.microsoft.com/office/powerpoint/2010/main" val="2834627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Web Services</a:t>
            </a:r>
          </a:p>
        </p:txBody>
      </p:sp>
      <p:sp>
        <p:nvSpPr>
          <p:cNvPr id="3" name="Content Placeholder 2"/>
          <p:cNvSpPr>
            <a:spLocks noGrp="1"/>
          </p:cNvSpPr>
          <p:nvPr>
            <p:ph idx="1"/>
          </p:nvPr>
        </p:nvSpPr>
        <p:spPr/>
        <p:txBody>
          <a:bodyPr>
            <a:normAutofit fontScale="92500" lnSpcReduction="10000"/>
          </a:bodyPr>
          <a:lstStyle/>
          <a:p>
            <a:r>
              <a:rPr lang="en-GB" sz="3600" dirty="0"/>
              <a:t>In 2006, Amazon launched AWS, providing such services as </a:t>
            </a:r>
            <a:r>
              <a:rPr lang="en-GB" sz="3200" dirty="0">
                <a:solidFill>
                  <a:srgbClr val="FF0000"/>
                </a:solidFill>
              </a:rPr>
              <a:t>computing and storage in the cloud</a:t>
            </a:r>
          </a:p>
          <a:p>
            <a:pPr lvl="1"/>
            <a:r>
              <a:rPr lang="en-GB" sz="3200" dirty="0"/>
              <a:t>Simple Storage Service (S3) </a:t>
            </a:r>
          </a:p>
          <a:p>
            <a:pPr lvl="1"/>
            <a:r>
              <a:rPr lang="en-GB" sz="3200" dirty="0"/>
              <a:t>Elastic Compute Cloud (EC2)</a:t>
            </a:r>
          </a:p>
          <a:p>
            <a:r>
              <a:rPr lang="en-GB" sz="3600" dirty="0"/>
              <a:t>These products pioneered the usage of </a:t>
            </a:r>
            <a:r>
              <a:rPr lang="en-GB" sz="3600" dirty="0">
                <a:solidFill>
                  <a:srgbClr val="FF0000"/>
                </a:solidFill>
              </a:rPr>
              <a:t>server virtualization </a:t>
            </a:r>
            <a:r>
              <a:rPr lang="en-GB" sz="3600" dirty="0"/>
              <a:t>to deliver IaaS at a cheaper </a:t>
            </a:r>
            <a:r>
              <a:rPr lang="en-GB" sz="3600" dirty="0">
                <a:solidFill>
                  <a:srgbClr val="FF0000"/>
                </a:solidFill>
              </a:rPr>
              <a:t>and on-demand pricing basis</a:t>
            </a:r>
            <a:r>
              <a:rPr lang="en-GB" sz="3600" dirty="0"/>
              <a:t>.</a:t>
            </a:r>
          </a:p>
          <a:p>
            <a:r>
              <a:rPr lang="en-GB" sz="3600" dirty="0"/>
              <a:t>Following suit, the other major tech players, including Microsoft and Google, subsequently launched their own cloud offerings to compete with AWS</a:t>
            </a:r>
          </a:p>
        </p:txBody>
      </p:sp>
    </p:spTree>
    <p:extLst>
      <p:ext uri="{BB962C8B-B14F-4D97-AF65-F5344CB8AC3E}">
        <p14:creationId xmlns:p14="http://schemas.microsoft.com/office/powerpoint/2010/main" val="8404707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advantages</a:t>
            </a:r>
          </a:p>
        </p:txBody>
      </p:sp>
      <p:sp>
        <p:nvSpPr>
          <p:cNvPr id="3" name="Content Placeholder 2"/>
          <p:cNvSpPr>
            <a:spLocks noGrp="1"/>
          </p:cNvSpPr>
          <p:nvPr>
            <p:ph idx="1"/>
          </p:nvPr>
        </p:nvSpPr>
        <p:spPr/>
        <p:txBody>
          <a:bodyPr>
            <a:normAutofit/>
          </a:bodyPr>
          <a:lstStyle/>
          <a:p>
            <a:r>
              <a:rPr lang="en-GB" sz="3600" dirty="0"/>
              <a:t>Cost savings</a:t>
            </a:r>
          </a:p>
          <a:p>
            <a:r>
              <a:rPr lang="en-GB" sz="3600" dirty="0"/>
              <a:t>Increased productivity</a:t>
            </a:r>
          </a:p>
          <a:p>
            <a:r>
              <a:rPr lang="en-GB" sz="3600" dirty="0"/>
              <a:t>Business continuity and disaster recovery </a:t>
            </a:r>
          </a:p>
          <a:p>
            <a:endParaRPr lang="en-GB" sz="3600" dirty="0"/>
          </a:p>
        </p:txBody>
      </p:sp>
    </p:spTree>
    <p:extLst>
      <p:ext uri="{BB962C8B-B14F-4D97-AF65-F5344CB8AC3E}">
        <p14:creationId xmlns:p14="http://schemas.microsoft.com/office/powerpoint/2010/main" val="395653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advantages</a:t>
            </a:r>
          </a:p>
        </p:txBody>
      </p:sp>
    </p:spTree>
    <p:extLst>
      <p:ext uri="{BB962C8B-B14F-4D97-AF65-F5344CB8AC3E}">
        <p14:creationId xmlns:p14="http://schemas.microsoft.com/office/powerpoint/2010/main" val="39736565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advantages</a:t>
            </a:r>
          </a:p>
        </p:txBody>
      </p:sp>
      <p:sp>
        <p:nvSpPr>
          <p:cNvPr id="3" name="Content Placeholder 2"/>
          <p:cNvSpPr>
            <a:spLocks noGrp="1"/>
          </p:cNvSpPr>
          <p:nvPr>
            <p:ph idx="1"/>
          </p:nvPr>
        </p:nvSpPr>
        <p:spPr/>
        <p:txBody>
          <a:bodyPr>
            <a:normAutofit/>
          </a:bodyPr>
          <a:lstStyle/>
          <a:p>
            <a:r>
              <a:rPr lang="en-GB" sz="4400" dirty="0"/>
              <a:t>Cost savings</a:t>
            </a:r>
          </a:p>
          <a:p>
            <a:r>
              <a:rPr lang="en-GB" sz="4400" dirty="0"/>
              <a:t>Increased productivity</a:t>
            </a:r>
          </a:p>
          <a:p>
            <a:r>
              <a:rPr lang="en-GB" sz="4400" dirty="0"/>
              <a:t>Business continuity and disaster recovery </a:t>
            </a:r>
          </a:p>
          <a:p>
            <a:endParaRPr lang="en-GB" sz="4400" dirty="0"/>
          </a:p>
        </p:txBody>
      </p:sp>
    </p:spTree>
    <p:extLst>
      <p:ext uri="{BB962C8B-B14F-4D97-AF65-F5344CB8AC3E}">
        <p14:creationId xmlns:p14="http://schemas.microsoft.com/office/powerpoint/2010/main" val="210317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savings</a:t>
            </a:r>
            <a:endParaRPr lang="en-GB" dirty="0"/>
          </a:p>
        </p:txBody>
      </p:sp>
      <p:sp>
        <p:nvSpPr>
          <p:cNvPr id="3" name="Content Placeholder 2"/>
          <p:cNvSpPr>
            <a:spLocks noGrp="1"/>
          </p:cNvSpPr>
          <p:nvPr>
            <p:ph idx="1"/>
          </p:nvPr>
        </p:nvSpPr>
        <p:spPr/>
        <p:txBody>
          <a:bodyPr>
            <a:normAutofit/>
          </a:bodyPr>
          <a:lstStyle/>
          <a:p>
            <a:r>
              <a:rPr lang="en-US" sz="4000" dirty="0"/>
              <a:t>Money</a:t>
            </a:r>
          </a:p>
          <a:p>
            <a:r>
              <a:rPr lang="en-US" sz="4000" dirty="0"/>
              <a:t>Time</a:t>
            </a:r>
            <a:endParaRPr lang="en-GB" sz="4000" dirty="0"/>
          </a:p>
        </p:txBody>
      </p:sp>
      <p:pic>
        <p:nvPicPr>
          <p:cNvPr id="1331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3476" y="2863633"/>
            <a:ext cx="5267699" cy="351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17378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Money savings</a:t>
            </a:r>
            <a:endParaRPr lang="en-GB" dirty="0"/>
          </a:p>
        </p:txBody>
      </p:sp>
      <p:sp>
        <p:nvSpPr>
          <p:cNvPr id="3" name="Content Placeholder 2"/>
          <p:cNvSpPr>
            <a:spLocks noGrp="1"/>
          </p:cNvSpPr>
          <p:nvPr>
            <p:ph idx="1"/>
          </p:nvPr>
        </p:nvSpPr>
        <p:spPr/>
        <p:txBody>
          <a:bodyPr/>
          <a:lstStyle/>
          <a:p>
            <a:r>
              <a:rPr lang="en-GB" dirty="0"/>
              <a:t>Minimize up-front IT infrastructure costs</a:t>
            </a:r>
          </a:p>
          <a:p>
            <a:r>
              <a:rPr lang="en-GB" dirty="0"/>
              <a:t>Minimize hardware cost</a:t>
            </a:r>
          </a:p>
          <a:p>
            <a:r>
              <a:rPr lang="en-GB" dirty="0"/>
              <a:t>Minimize software cost</a:t>
            </a:r>
          </a:p>
          <a:p>
            <a:r>
              <a:rPr lang="en-GB" dirty="0"/>
              <a:t>Minimize operational cost</a:t>
            </a:r>
          </a:p>
          <a:p>
            <a:r>
              <a:rPr lang="en-GB" dirty="0"/>
              <a:t>Minimize downtime cost</a:t>
            </a:r>
          </a:p>
          <a:p>
            <a:r>
              <a:rPr lang="en-GB" dirty="0"/>
              <a:t>…</a:t>
            </a:r>
          </a:p>
          <a:p>
            <a:endParaRPr lang="en-GB"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75722" y="3597965"/>
            <a:ext cx="4262523" cy="2848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832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Minimize up-front IT infrastructure costs (1)</a:t>
            </a:r>
          </a:p>
        </p:txBody>
      </p:sp>
      <p:sp>
        <p:nvSpPr>
          <p:cNvPr id="3" name="Content Placeholder 2"/>
          <p:cNvSpPr>
            <a:spLocks noGrp="1"/>
          </p:cNvSpPr>
          <p:nvPr>
            <p:ph idx="1"/>
          </p:nvPr>
        </p:nvSpPr>
        <p:spPr>
          <a:xfrm>
            <a:off x="838200" y="1825625"/>
            <a:ext cx="5232524" cy="4351338"/>
          </a:xfrm>
        </p:spPr>
        <p:txBody>
          <a:bodyPr>
            <a:normAutofit/>
          </a:bodyPr>
          <a:lstStyle/>
          <a:p>
            <a:r>
              <a:rPr lang="en-GB" sz="3600" dirty="0"/>
              <a:t>Companies can swap costly server </a:t>
            </a:r>
            <a:r>
              <a:rPr lang="en-GB" sz="3600" dirty="0" err="1"/>
              <a:t>centers</a:t>
            </a:r>
            <a:r>
              <a:rPr lang="en-GB" sz="3600" dirty="0"/>
              <a:t> and IT departments for fast Internet connections, where employees interact with the cloud online to complete their tasks.</a:t>
            </a:r>
          </a:p>
          <a:p>
            <a:endParaRPr lang="en-GB" sz="3600" dirty="0"/>
          </a:p>
        </p:txBody>
      </p:sp>
      <p:pic>
        <p:nvPicPr>
          <p:cNvPr id="6" name="Picture 2" descr="Cloud Compu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0956" y="2088252"/>
            <a:ext cx="5297943" cy="3531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7930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Minimize up-front IT infrastructure costs (2)</a:t>
            </a:r>
          </a:p>
        </p:txBody>
      </p:sp>
      <p:sp>
        <p:nvSpPr>
          <p:cNvPr id="3" name="Content Placeholder 2"/>
          <p:cNvSpPr>
            <a:spLocks noGrp="1"/>
          </p:cNvSpPr>
          <p:nvPr>
            <p:ph idx="1"/>
          </p:nvPr>
        </p:nvSpPr>
        <p:spPr/>
        <p:txBody>
          <a:bodyPr>
            <a:normAutofit/>
          </a:bodyPr>
          <a:lstStyle/>
          <a:p>
            <a:r>
              <a:rPr lang="en-US" sz="3600" dirty="0"/>
              <a:t>Before cloud computing</a:t>
            </a:r>
            <a:endParaRPr lang="en-GB" sz="3600" dirty="0"/>
          </a:p>
          <a:p>
            <a:pPr lvl="1"/>
            <a:r>
              <a:rPr lang="en-US" altLang="zh-CN" sz="3200" dirty="0"/>
              <a:t>C</a:t>
            </a:r>
            <a:r>
              <a:rPr lang="en-GB" sz="3200" dirty="0" err="1"/>
              <a:t>ompanies</a:t>
            </a:r>
            <a:r>
              <a:rPr lang="en-GB" sz="3200" dirty="0"/>
              <a:t> were </a:t>
            </a:r>
            <a:r>
              <a:rPr lang="en-GB" sz="3200" dirty="0">
                <a:solidFill>
                  <a:srgbClr val="FF0000"/>
                </a:solidFill>
              </a:rPr>
              <a:t>required to purchase, construct, and maintain costly information management technology and infrastructure </a:t>
            </a:r>
            <a:r>
              <a:rPr lang="en-GB" sz="3200" dirty="0"/>
              <a:t>- server centres </a:t>
            </a:r>
          </a:p>
          <a:p>
            <a:pPr lvl="2"/>
            <a:r>
              <a:rPr lang="en-GB" sz="2800" dirty="0"/>
              <a:t>a database server, mail server, networking, firewalls, routers, modem, switches, QPS (Query Per Second means how much queries or load will be handled by the server), configurable system, high net speed,</a:t>
            </a:r>
          </a:p>
          <a:p>
            <a:pPr lvl="2"/>
            <a:r>
              <a:rPr lang="en-GB" sz="2800" dirty="0"/>
              <a:t>the maintenance engineers</a:t>
            </a:r>
          </a:p>
        </p:txBody>
      </p:sp>
    </p:spTree>
    <p:extLst>
      <p:ext uri="{BB962C8B-B14F-4D97-AF65-F5344CB8AC3E}">
        <p14:creationId xmlns:p14="http://schemas.microsoft.com/office/powerpoint/2010/main" val="10262514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Minimize up-front IT infrastructure costs (2)</a:t>
            </a:r>
          </a:p>
        </p:txBody>
      </p:sp>
      <p:sp>
        <p:nvSpPr>
          <p:cNvPr id="3" name="Content Placeholder 2"/>
          <p:cNvSpPr>
            <a:spLocks noGrp="1"/>
          </p:cNvSpPr>
          <p:nvPr>
            <p:ph idx="1"/>
          </p:nvPr>
        </p:nvSpPr>
        <p:spPr/>
        <p:txBody>
          <a:bodyPr>
            <a:normAutofit/>
          </a:bodyPr>
          <a:lstStyle/>
          <a:p>
            <a:r>
              <a:rPr lang="en-US" sz="4000" dirty="0"/>
              <a:t>After cloud computing</a:t>
            </a:r>
            <a:endParaRPr lang="en-GB" sz="4000" dirty="0"/>
          </a:p>
          <a:p>
            <a:pPr lvl="1"/>
            <a:r>
              <a:rPr lang="en-GB" sz="3600" dirty="0"/>
              <a:t>They </a:t>
            </a:r>
            <a:r>
              <a:rPr lang="en-GB" sz="3600" dirty="0">
                <a:solidFill>
                  <a:srgbClr val="FF0000"/>
                </a:solidFill>
              </a:rPr>
              <a:t>don't have to invest in hardware, facilities, utilities or building large data </a:t>
            </a:r>
            <a:r>
              <a:rPr lang="en-GB" sz="3600" dirty="0" err="1">
                <a:solidFill>
                  <a:srgbClr val="FF0000"/>
                </a:solidFill>
              </a:rPr>
              <a:t>centers</a:t>
            </a:r>
            <a:r>
              <a:rPr lang="en-GB" sz="3600" dirty="0">
                <a:solidFill>
                  <a:srgbClr val="FF0000"/>
                </a:solidFill>
              </a:rPr>
              <a:t> </a:t>
            </a:r>
            <a:r>
              <a:rPr lang="en-GB" sz="3600" dirty="0"/>
              <a:t>to accommodate their growing businesses. </a:t>
            </a:r>
          </a:p>
          <a:p>
            <a:pPr lvl="1"/>
            <a:r>
              <a:rPr lang="en-GB" sz="3600" dirty="0"/>
              <a:t>Companies </a:t>
            </a:r>
            <a:r>
              <a:rPr lang="en-GB" sz="3600" dirty="0">
                <a:solidFill>
                  <a:srgbClr val="FF0000"/>
                </a:solidFill>
              </a:rPr>
              <a:t>don't need large IT teams </a:t>
            </a:r>
            <a:r>
              <a:rPr lang="en-GB" sz="3600" dirty="0"/>
              <a:t>because they can rely on the expertise of their cloud providers' teams.</a:t>
            </a:r>
          </a:p>
        </p:txBody>
      </p:sp>
    </p:spTree>
    <p:extLst>
      <p:ext uri="{BB962C8B-B14F-4D97-AF65-F5344CB8AC3E}">
        <p14:creationId xmlns:p14="http://schemas.microsoft.com/office/powerpoint/2010/main" val="36835552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Minimize hardware cost</a:t>
            </a:r>
          </a:p>
        </p:txBody>
      </p:sp>
      <p:sp>
        <p:nvSpPr>
          <p:cNvPr id="3" name="Content Placeholder 2"/>
          <p:cNvSpPr>
            <a:spLocks noGrp="1"/>
          </p:cNvSpPr>
          <p:nvPr>
            <p:ph idx="1"/>
          </p:nvPr>
        </p:nvSpPr>
        <p:spPr/>
        <p:txBody>
          <a:bodyPr>
            <a:normAutofit/>
          </a:bodyPr>
          <a:lstStyle/>
          <a:p>
            <a:r>
              <a:rPr lang="en-GB" sz="3600" dirty="0"/>
              <a:t>Traditional desktop software runs on desktop PC and demands high processing power and hard disk space– costly</a:t>
            </a:r>
          </a:p>
          <a:p>
            <a:r>
              <a:rPr lang="en-GB" sz="3600" dirty="0"/>
              <a:t>Running cloud computing’s web-based applications does not require a high-powered and high-priced computer</a:t>
            </a:r>
          </a:p>
          <a:p>
            <a:pPr lvl="1"/>
            <a:r>
              <a:rPr lang="en-GB" sz="3200" dirty="0">
                <a:solidFill>
                  <a:srgbClr val="FF0000"/>
                </a:solidFill>
              </a:rPr>
              <a:t>PC can be less expensive</a:t>
            </a:r>
            <a:r>
              <a:rPr lang="en-GB" sz="3200" dirty="0"/>
              <a:t>, with a smaller hard disk, less memory, more efficient processor... </a:t>
            </a:r>
          </a:p>
        </p:txBody>
      </p:sp>
    </p:spTree>
    <p:extLst>
      <p:ext uri="{BB962C8B-B14F-4D97-AF65-F5344CB8AC3E}">
        <p14:creationId xmlns:p14="http://schemas.microsoft.com/office/powerpoint/2010/main" val="2786711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Hot topic study – 15% </a:t>
            </a:r>
            <a:r>
              <a:rPr lang="en-GB" dirty="0">
                <a:sym typeface="Wingdings" panose="05000000000000000000" pitchFamily="2" charset="2"/>
              </a:rPr>
              <a:t> </a:t>
            </a:r>
            <a:r>
              <a:rPr lang="en-GB" b="1" dirty="0">
                <a:sym typeface="Wingdings" panose="05000000000000000000" pitchFamily="2" charset="2"/>
              </a:rPr>
              <a:t>Task 1 (5%)</a:t>
            </a:r>
            <a:endParaRPr lang="en-GB" b="1" dirty="0"/>
          </a:p>
        </p:txBody>
      </p:sp>
      <p:sp>
        <p:nvSpPr>
          <p:cNvPr id="3" name="Content Placeholder 2"/>
          <p:cNvSpPr>
            <a:spLocks noGrp="1"/>
          </p:cNvSpPr>
          <p:nvPr>
            <p:ph idx="1"/>
          </p:nvPr>
        </p:nvSpPr>
        <p:spPr/>
        <p:txBody>
          <a:bodyPr>
            <a:normAutofit/>
          </a:bodyPr>
          <a:lstStyle/>
          <a:p>
            <a:r>
              <a:rPr lang="en-GB" dirty="0"/>
              <a:t>Find several cases </a:t>
            </a:r>
            <a:r>
              <a:rPr lang="en-GB" u="sng" dirty="0"/>
              <a:t>and</a:t>
            </a:r>
            <a:r>
              <a:rPr lang="en-GB" dirty="0"/>
              <a:t> research papers on the use cases of service orientation in the  chosen domain/industry (what problems did companies in this industry have that were solved by applying service orientation; what was the service orientation used for, … ) </a:t>
            </a:r>
          </a:p>
          <a:p>
            <a:pPr lvl="1"/>
            <a:r>
              <a:rPr lang="en-GB" dirty="0"/>
              <a:t>Submit a table with the information you have found </a:t>
            </a:r>
          </a:p>
          <a:p>
            <a:pPr lvl="1"/>
            <a:r>
              <a:rPr lang="en-GB" dirty="0"/>
              <a:t>Make sure that the links you include are valid</a:t>
            </a:r>
          </a:p>
          <a:p>
            <a:pPr lvl="1"/>
            <a:endParaRPr lang="en-GB" dirty="0"/>
          </a:p>
          <a:p>
            <a:pPr lvl="1"/>
            <a:endParaRPr lang="en-GB" dirty="0"/>
          </a:p>
          <a:p>
            <a:endParaRPr lang="en-GB" dirty="0"/>
          </a:p>
          <a:p>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2078792790"/>
              </p:ext>
            </p:extLst>
          </p:nvPr>
        </p:nvGraphicFramePr>
        <p:xfrm>
          <a:off x="668594" y="4483510"/>
          <a:ext cx="10589341" cy="2271252"/>
        </p:xfrm>
        <a:graphic>
          <a:graphicData uri="http://schemas.openxmlformats.org/drawingml/2006/table">
            <a:tbl>
              <a:tblPr firstRow="1" bandRow="1">
                <a:tableStyleId>{5C22544A-7EE6-4342-B048-85BDC9FD1C3A}</a:tableStyleId>
              </a:tblPr>
              <a:tblGrid>
                <a:gridCol w="1387677">
                  <a:extLst>
                    <a:ext uri="{9D8B030D-6E8A-4147-A177-3AD203B41FA5}">
                      <a16:colId xmlns:a16="http://schemas.microsoft.com/office/drawing/2014/main" val="20000"/>
                    </a:ext>
                  </a:extLst>
                </a:gridCol>
                <a:gridCol w="3323834">
                  <a:extLst>
                    <a:ext uri="{9D8B030D-6E8A-4147-A177-3AD203B41FA5}">
                      <a16:colId xmlns:a16="http://schemas.microsoft.com/office/drawing/2014/main" val="20001"/>
                    </a:ext>
                  </a:extLst>
                </a:gridCol>
                <a:gridCol w="5877830">
                  <a:extLst>
                    <a:ext uri="{9D8B030D-6E8A-4147-A177-3AD203B41FA5}">
                      <a16:colId xmlns:a16="http://schemas.microsoft.com/office/drawing/2014/main" val="20002"/>
                    </a:ext>
                  </a:extLst>
                </a:gridCol>
              </a:tblGrid>
              <a:tr h="506368">
                <a:tc>
                  <a:txBody>
                    <a:bodyPr/>
                    <a:lstStyle/>
                    <a:p>
                      <a:r>
                        <a:rPr lang="en-GB" sz="1400" dirty="0"/>
                        <a:t>Use case</a:t>
                      </a:r>
                    </a:p>
                  </a:txBody>
                  <a:tcPr/>
                </a:tc>
                <a:tc>
                  <a:txBody>
                    <a:bodyPr/>
                    <a:lstStyle/>
                    <a:p>
                      <a:r>
                        <a:rPr lang="en-GB" sz="1400" dirty="0"/>
                        <a:t>Short description of the use case</a:t>
                      </a:r>
                    </a:p>
                  </a:txBody>
                  <a:tcPr/>
                </a:tc>
                <a:tc>
                  <a:txBody>
                    <a:bodyPr/>
                    <a:lstStyle/>
                    <a:p>
                      <a:r>
                        <a:rPr lang="en-GB" sz="1400" dirty="0"/>
                        <a:t>Link to the website with the case description/research paper</a:t>
                      </a:r>
                    </a:p>
                  </a:txBody>
                  <a:tcPr/>
                </a:tc>
                <a:extLst>
                  <a:ext uri="{0D108BD9-81ED-4DB2-BD59-A6C34878D82A}">
                    <a16:rowId xmlns:a16="http://schemas.microsoft.com/office/drawing/2014/main" val="10000"/>
                  </a:ext>
                </a:extLst>
              </a:tr>
              <a:tr h="441221">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0001"/>
                  </a:ext>
                </a:extLst>
              </a:tr>
              <a:tr h="441221">
                <a:tc>
                  <a:txBody>
                    <a:bodyPr/>
                    <a:lstStyle/>
                    <a:p>
                      <a:endParaRPr lang="en-GB" dirty="0"/>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10002"/>
                  </a:ext>
                </a:extLst>
              </a:tr>
              <a:tr h="441221">
                <a:tc>
                  <a:txBody>
                    <a:bodyPr/>
                    <a:lstStyle/>
                    <a:p>
                      <a:endParaRPr lang="en-GB"/>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10003"/>
                  </a:ext>
                </a:extLst>
              </a:tr>
              <a:tr h="441221">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0004"/>
                  </a:ext>
                </a:extLst>
              </a:tr>
            </a:tbl>
          </a:graphicData>
        </a:graphic>
      </p:graphicFrame>
      <p:sp>
        <p:nvSpPr>
          <p:cNvPr id="5" name="矩形: 圆角 4">
            <a:extLst>
              <a:ext uri="{FF2B5EF4-FFF2-40B4-BE49-F238E27FC236}">
                <a16:creationId xmlns:a16="http://schemas.microsoft.com/office/drawing/2014/main" id="{A43870B3-01A0-2994-9C11-77ABE949328D}"/>
              </a:ext>
            </a:extLst>
          </p:cNvPr>
          <p:cNvSpPr/>
          <p:nvPr/>
        </p:nvSpPr>
        <p:spPr>
          <a:xfrm>
            <a:off x="5683045" y="5152104"/>
            <a:ext cx="5319252" cy="1406013"/>
          </a:xfrm>
          <a:prstGeom prst="roundRect">
            <a:avLst/>
          </a:prstGeom>
          <a:solidFill>
            <a:srgbClr val="FFC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4000" b="1" dirty="0">
                <a:solidFill>
                  <a:schemeClr val="tx1"/>
                </a:solidFill>
              </a:rPr>
              <a:t>Deadline: </a:t>
            </a:r>
            <a:r>
              <a:rPr lang="en-AU" sz="4000" b="1" dirty="0">
                <a:solidFill>
                  <a:srgbClr val="FF0000"/>
                </a:solidFill>
              </a:rPr>
              <a:t>March 26</a:t>
            </a:r>
            <a:r>
              <a:rPr lang="en-AU" sz="4000" b="1" baseline="30000" dirty="0">
                <a:solidFill>
                  <a:srgbClr val="FF0000"/>
                </a:solidFill>
              </a:rPr>
              <a:t>th</a:t>
            </a:r>
            <a:r>
              <a:rPr lang="en-AU" sz="4000" b="1" dirty="0">
                <a:solidFill>
                  <a:srgbClr val="FF0000"/>
                </a:solidFill>
              </a:rPr>
              <a:t> </a:t>
            </a:r>
            <a:endParaRPr lang="x-none" sz="4000" b="1" dirty="0">
              <a:solidFill>
                <a:srgbClr val="FF0000"/>
              </a:solidFill>
            </a:endParaRPr>
          </a:p>
        </p:txBody>
      </p:sp>
    </p:spTree>
    <p:extLst>
      <p:ext uri="{BB962C8B-B14F-4D97-AF65-F5344CB8AC3E}">
        <p14:creationId xmlns:p14="http://schemas.microsoft.com/office/powerpoint/2010/main" val="53169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Minimize software cost</a:t>
            </a:r>
          </a:p>
        </p:txBody>
      </p:sp>
      <p:sp>
        <p:nvSpPr>
          <p:cNvPr id="3" name="Content Placeholder 2"/>
          <p:cNvSpPr>
            <a:spLocks noGrp="1"/>
          </p:cNvSpPr>
          <p:nvPr>
            <p:ph idx="1"/>
          </p:nvPr>
        </p:nvSpPr>
        <p:spPr/>
        <p:txBody>
          <a:bodyPr>
            <a:normAutofit/>
          </a:bodyPr>
          <a:lstStyle/>
          <a:p>
            <a:r>
              <a:rPr lang="en-GB" sz="3600" dirty="0"/>
              <a:t>Instead of purchasing expensive software applications, companies can get most of wheat they need in the cloud</a:t>
            </a:r>
          </a:p>
          <a:p>
            <a:pPr lvl="1"/>
            <a:r>
              <a:rPr lang="en-GB" sz="2800" dirty="0"/>
              <a:t>Many cloud computing applications are available for free</a:t>
            </a:r>
          </a:p>
          <a:p>
            <a:r>
              <a:rPr lang="en-GB" sz="3600" dirty="0"/>
              <a:t>Instant software updates without high upgrade costs</a:t>
            </a:r>
          </a:p>
          <a:p>
            <a:pPr lvl="1"/>
            <a:r>
              <a:rPr lang="en-GB" sz="2800" dirty="0"/>
              <a:t>When the application is web-based, updates happen automatically available the next time you log into the cloud </a:t>
            </a:r>
          </a:p>
          <a:p>
            <a:pPr lvl="1"/>
            <a:r>
              <a:rPr lang="en-GB" sz="2800" dirty="0"/>
              <a:t>When you access a web-based application, you get the latest version without needing to pay for or download an upgrade</a:t>
            </a:r>
          </a:p>
          <a:p>
            <a:endParaRPr lang="en-GB" sz="3600" dirty="0"/>
          </a:p>
        </p:txBody>
      </p:sp>
    </p:spTree>
    <p:extLst>
      <p:ext uri="{BB962C8B-B14F-4D97-AF65-F5344CB8AC3E}">
        <p14:creationId xmlns:p14="http://schemas.microsoft.com/office/powerpoint/2010/main" val="5956505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Minimize downtime cost</a:t>
            </a:r>
          </a:p>
        </p:txBody>
      </p:sp>
      <p:sp>
        <p:nvSpPr>
          <p:cNvPr id="3" name="Content Placeholder 2"/>
          <p:cNvSpPr>
            <a:spLocks noGrp="1"/>
          </p:cNvSpPr>
          <p:nvPr>
            <p:ph idx="1"/>
          </p:nvPr>
        </p:nvSpPr>
        <p:spPr/>
        <p:txBody>
          <a:bodyPr>
            <a:normAutofit/>
          </a:bodyPr>
          <a:lstStyle/>
          <a:p>
            <a:r>
              <a:rPr lang="en-GB" sz="3600" dirty="0"/>
              <a:t>Cloud computing also cuts costs related to downtime</a:t>
            </a:r>
          </a:p>
          <a:p>
            <a:pPr lvl="1"/>
            <a:r>
              <a:rPr lang="en-GB" sz="3200" dirty="0"/>
              <a:t> Downtime - the time during which a computer or IT system is unavailable, offline or not operational</a:t>
            </a:r>
          </a:p>
          <a:p>
            <a:r>
              <a:rPr lang="en-GB" sz="3600" dirty="0"/>
              <a:t>Since downtime rarely happens in cloud computing, companies don't have to spend time and money to fix any issues that might be related to downtime</a:t>
            </a:r>
          </a:p>
          <a:p>
            <a:endParaRPr lang="en-GB" sz="3600" dirty="0"/>
          </a:p>
        </p:txBody>
      </p:sp>
    </p:spTree>
    <p:extLst>
      <p:ext uri="{BB962C8B-B14F-4D97-AF65-F5344CB8AC3E}">
        <p14:creationId xmlns:p14="http://schemas.microsoft.com/office/powerpoint/2010/main" val="42444756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savings</a:t>
            </a:r>
            <a:endParaRPr lang="en-GB" dirty="0"/>
          </a:p>
        </p:txBody>
      </p:sp>
      <p:sp>
        <p:nvSpPr>
          <p:cNvPr id="3" name="Content Placeholder 2"/>
          <p:cNvSpPr>
            <a:spLocks noGrp="1"/>
          </p:cNvSpPr>
          <p:nvPr>
            <p:ph idx="1"/>
          </p:nvPr>
        </p:nvSpPr>
        <p:spPr/>
        <p:txBody>
          <a:bodyPr>
            <a:normAutofit/>
          </a:bodyPr>
          <a:lstStyle/>
          <a:p>
            <a:r>
              <a:rPr lang="en-US" sz="4400" dirty="0"/>
              <a:t>Minimize application development time</a:t>
            </a:r>
          </a:p>
          <a:p>
            <a:r>
              <a:rPr lang="en-US" sz="4400" dirty="0"/>
              <a:t>Minimize management time </a:t>
            </a:r>
          </a:p>
          <a:p>
            <a:r>
              <a:rPr lang="en-US" sz="4400" dirty="0"/>
              <a:t>…</a:t>
            </a:r>
          </a:p>
          <a:p>
            <a:endParaRPr lang="en-US" sz="4400" dirty="0"/>
          </a:p>
          <a:p>
            <a:endParaRPr lang="en-GB" sz="4400" dirty="0"/>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2055" y="3916411"/>
            <a:ext cx="2760940" cy="2760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6180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Minimize application development time</a:t>
            </a:r>
          </a:p>
        </p:txBody>
      </p:sp>
      <p:sp>
        <p:nvSpPr>
          <p:cNvPr id="3" name="Content Placeholder 2"/>
          <p:cNvSpPr>
            <a:spLocks noGrp="1"/>
          </p:cNvSpPr>
          <p:nvPr>
            <p:ph idx="1"/>
          </p:nvPr>
        </p:nvSpPr>
        <p:spPr/>
        <p:txBody>
          <a:bodyPr>
            <a:normAutofit/>
          </a:bodyPr>
          <a:lstStyle/>
          <a:p>
            <a:r>
              <a:rPr lang="en-GB" sz="4400" dirty="0"/>
              <a:t>Cloud computing allows enterprises to </a:t>
            </a:r>
            <a:r>
              <a:rPr lang="en-GB" sz="4400" dirty="0">
                <a:solidFill>
                  <a:srgbClr val="FF0000"/>
                </a:solidFill>
              </a:rPr>
              <a:t>get their applications up and running faster</a:t>
            </a:r>
            <a:r>
              <a:rPr lang="en-GB" sz="4400" dirty="0"/>
              <a:t>, with improved manageability and less maintenance</a:t>
            </a:r>
          </a:p>
        </p:txBody>
      </p:sp>
    </p:spTree>
    <p:extLst>
      <p:ext uri="{BB962C8B-B14F-4D97-AF65-F5344CB8AC3E}">
        <p14:creationId xmlns:p14="http://schemas.microsoft.com/office/powerpoint/2010/main" val="26174854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Minimize management time</a:t>
            </a:r>
          </a:p>
        </p:txBody>
      </p:sp>
      <p:sp>
        <p:nvSpPr>
          <p:cNvPr id="3" name="Content Placeholder 2"/>
          <p:cNvSpPr>
            <a:spLocks noGrp="1"/>
          </p:cNvSpPr>
          <p:nvPr>
            <p:ph idx="1"/>
          </p:nvPr>
        </p:nvSpPr>
        <p:spPr/>
        <p:txBody>
          <a:bodyPr>
            <a:normAutofit/>
          </a:bodyPr>
          <a:lstStyle/>
          <a:p>
            <a:r>
              <a:rPr lang="en-GB" sz="4400" dirty="0"/>
              <a:t>Cloud computing enables IT teams to </a:t>
            </a:r>
            <a:r>
              <a:rPr lang="en-GB" sz="4400" dirty="0">
                <a:solidFill>
                  <a:srgbClr val="FF0000"/>
                </a:solidFill>
              </a:rPr>
              <a:t>more rapidly </a:t>
            </a:r>
            <a:r>
              <a:rPr lang="en-GB" sz="4400" dirty="0"/>
              <a:t>adjust resources to meet fluctuating and unpredictable demand providing burst computing capability: high computing power at certain periods of peak demand.</a:t>
            </a:r>
          </a:p>
          <a:p>
            <a:endParaRPr lang="en-GB" sz="4400" dirty="0"/>
          </a:p>
        </p:txBody>
      </p:sp>
    </p:spTree>
    <p:extLst>
      <p:ext uri="{BB962C8B-B14F-4D97-AF65-F5344CB8AC3E}">
        <p14:creationId xmlns:p14="http://schemas.microsoft.com/office/powerpoint/2010/main" val="34864026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Increased productivity</a:t>
            </a:r>
            <a:endParaRPr lang="en-GB" dirty="0"/>
          </a:p>
        </p:txBody>
      </p:sp>
      <p:sp>
        <p:nvSpPr>
          <p:cNvPr id="3" name="Content Placeholder 2"/>
          <p:cNvSpPr>
            <a:spLocks noGrp="1"/>
          </p:cNvSpPr>
          <p:nvPr>
            <p:ph idx="1"/>
          </p:nvPr>
        </p:nvSpPr>
        <p:spPr/>
        <p:txBody>
          <a:bodyPr>
            <a:normAutofit/>
          </a:bodyPr>
          <a:lstStyle/>
          <a:p>
            <a:r>
              <a:rPr lang="en-US" sz="4400" dirty="0"/>
              <a:t>Improved data storage</a:t>
            </a:r>
          </a:p>
          <a:p>
            <a:r>
              <a:rPr lang="en-US" sz="4400" dirty="0"/>
              <a:t>Data and workload mobility</a:t>
            </a:r>
          </a:p>
          <a:p>
            <a:r>
              <a:rPr lang="en-GB" sz="4400" dirty="0"/>
              <a:t>Improved collaboration</a:t>
            </a:r>
          </a:p>
        </p:txBody>
      </p:sp>
    </p:spTree>
    <p:extLst>
      <p:ext uri="{BB962C8B-B14F-4D97-AF65-F5344CB8AC3E}">
        <p14:creationId xmlns:p14="http://schemas.microsoft.com/office/powerpoint/2010/main" val="37448400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Improved data storage</a:t>
            </a:r>
          </a:p>
        </p:txBody>
      </p:sp>
      <p:sp>
        <p:nvSpPr>
          <p:cNvPr id="3" name="Content Placeholder 2"/>
          <p:cNvSpPr>
            <a:spLocks noGrp="1"/>
          </p:cNvSpPr>
          <p:nvPr>
            <p:ph idx="1"/>
          </p:nvPr>
        </p:nvSpPr>
        <p:spPr/>
        <p:txBody>
          <a:bodyPr>
            <a:normAutofit/>
          </a:bodyPr>
          <a:lstStyle/>
          <a:p>
            <a:r>
              <a:rPr lang="en-GB" sz="4000" dirty="0"/>
              <a:t>Unlimited storage capacity</a:t>
            </a:r>
          </a:p>
          <a:p>
            <a:pPr lvl="1"/>
            <a:r>
              <a:rPr lang="en-GB" sz="3600" dirty="0"/>
              <a:t>Cloud computing offers virtually limitless storage. </a:t>
            </a:r>
          </a:p>
          <a:p>
            <a:r>
              <a:rPr lang="en-GB" sz="4000" dirty="0"/>
              <a:t>Increased data reliability</a:t>
            </a:r>
          </a:p>
          <a:p>
            <a:pPr lvl="1"/>
            <a:r>
              <a:rPr lang="en-GB" sz="3600" dirty="0"/>
              <a:t>Even if your personal computer crashes, all your data is still out there in the cloud, still accessible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2401" y="160033"/>
            <a:ext cx="2484375" cy="1981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9432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and workload mobility</a:t>
            </a:r>
          </a:p>
        </p:txBody>
      </p:sp>
      <p:sp>
        <p:nvSpPr>
          <p:cNvPr id="3" name="Content Placeholder 2"/>
          <p:cNvSpPr>
            <a:spLocks noGrp="1"/>
          </p:cNvSpPr>
          <p:nvPr>
            <p:ph idx="1"/>
          </p:nvPr>
        </p:nvSpPr>
        <p:spPr/>
        <p:txBody>
          <a:bodyPr>
            <a:normAutofit/>
          </a:bodyPr>
          <a:lstStyle/>
          <a:p>
            <a:r>
              <a:rPr lang="en-GB" sz="3600" dirty="0"/>
              <a:t>Storing information in the cloud means that users can access it from anywhere with any device with just an internet connection</a:t>
            </a:r>
          </a:p>
          <a:p>
            <a:r>
              <a:rPr lang="en-GB" sz="3600" dirty="0"/>
              <a:t>Remote employees are able to stay up to date with co-workers and customers</a:t>
            </a:r>
          </a:p>
          <a:p>
            <a:endParaRPr lang="en-GB" sz="3600"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6516" y="124129"/>
            <a:ext cx="3010264" cy="1722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59850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Improved collaboration (1)</a:t>
            </a:r>
          </a:p>
        </p:txBody>
      </p:sp>
      <p:sp>
        <p:nvSpPr>
          <p:cNvPr id="3" name="Content Placeholder 2"/>
          <p:cNvSpPr>
            <a:spLocks noGrp="1"/>
          </p:cNvSpPr>
          <p:nvPr>
            <p:ph idx="1"/>
          </p:nvPr>
        </p:nvSpPr>
        <p:spPr/>
        <p:txBody>
          <a:bodyPr>
            <a:normAutofit/>
          </a:bodyPr>
          <a:lstStyle/>
          <a:p>
            <a:r>
              <a:rPr lang="en-GB" sz="4000" dirty="0"/>
              <a:t>Shared storage:</a:t>
            </a:r>
          </a:p>
          <a:p>
            <a:pPr lvl="1"/>
            <a:r>
              <a:rPr lang="en-GB" sz="3600" dirty="0"/>
              <a:t>Sharing documents leads directly to better collaboration</a:t>
            </a:r>
          </a:p>
          <a:p>
            <a:pPr lvl="1"/>
            <a:r>
              <a:rPr lang="en-GB" sz="3600" dirty="0"/>
              <a:t>Multiple users can collaborate easily on documents and projects</a:t>
            </a:r>
          </a:p>
          <a:p>
            <a:pPr lvl="1"/>
            <a:r>
              <a:rPr lang="en-GB" sz="3600" dirty="0"/>
              <a:t>Colleagues can work together on documents housed in the cloud, with everyone able to access the same files and edit them in real-time.</a:t>
            </a:r>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81940" y="0"/>
            <a:ext cx="2761292" cy="1553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50522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Improved collaboration (2)</a:t>
            </a:r>
          </a:p>
        </p:txBody>
      </p:sp>
      <p:sp>
        <p:nvSpPr>
          <p:cNvPr id="3" name="Content Placeholder 2"/>
          <p:cNvSpPr>
            <a:spLocks noGrp="1"/>
          </p:cNvSpPr>
          <p:nvPr>
            <p:ph idx="1"/>
          </p:nvPr>
        </p:nvSpPr>
        <p:spPr/>
        <p:txBody>
          <a:bodyPr>
            <a:normAutofit/>
          </a:bodyPr>
          <a:lstStyle/>
          <a:p>
            <a:r>
              <a:rPr lang="en-GB" sz="4000" dirty="0"/>
              <a:t>Improved document format compatibility. </a:t>
            </a:r>
          </a:p>
          <a:p>
            <a:pPr lvl="1"/>
            <a:r>
              <a:rPr lang="en-GB" sz="3600" dirty="0"/>
              <a:t>You do not have to worry about the documents you create on your machine being compatible with other users' applications or OSes</a:t>
            </a:r>
          </a:p>
          <a:p>
            <a:pPr lvl="1"/>
            <a:r>
              <a:rPr lang="en-GB" sz="3600" dirty="0"/>
              <a:t>There are potentially no format incompatibilities when everyone is sharing documents and applications in the cloud.</a:t>
            </a:r>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81940" y="0"/>
            <a:ext cx="2761292" cy="1553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8080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687" y="2905633"/>
            <a:ext cx="11215315" cy="2852737"/>
          </a:xfrm>
        </p:spPr>
        <p:txBody>
          <a:bodyPr>
            <a:normAutofit/>
          </a:bodyPr>
          <a:lstStyle/>
          <a:p>
            <a:pPr algn="ctr"/>
            <a:r>
              <a:rPr lang="en-GB" sz="4400" dirty="0"/>
              <a:t>Module Seven: Hot topics in Service Computing</a:t>
            </a:r>
            <a:br>
              <a:rPr lang="en-GB" sz="4400" dirty="0"/>
            </a:br>
            <a:r>
              <a:rPr lang="en-GB" sz="4400" dirty="0"/>
              <a:t>- Cloud - </a:t>
            </a:r>
            <a:endParaRPr lang="en-US" sz="44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6450" y="3973"/>
            <a:ext cx="5223565" cy="3419061"/>
          </a:xfrm>
          <a:prstGeom prst="rect">
            <a:avLst/>
          </a:prstGeom>
        </p:spPr>
      </p:pic>
    </p:spTree>
    <p:extLst>
      <p:ext uri="{BB962C8B-B14F-4D97-AF65-F5344CB8AC3E}">
        <p14:creationId xmlns:p14="http://schemas.microsoft.com/office/powerpoint/2010/main" val="22688685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Improved collaboration (3)</a:t>
            </a:r>
          </a:p>
        </p:txBody>
      </p:sp>
      <p:sp>
        <p:nvSpPr>
          <p:cNvPr id="3" name="Content Placeholder 2"/>
          <p:cNvSpPr>
            <a:spLocks noGrp="1"/>
          </p:cNvSpPr>
          <p:nvPr>
            <p:ph idx="1"/>
          </p:nvPr>
        </p:nvSpPr>
        <p:spPr/>
        <p:txBody>
          <a:bodyPr>
            <a:normAutofit/>
          </a:bodyPr>
          <a:lstStyle/>
          <a:p>
            <a:r>
              <a:rPr lang="en-GB" sz="4000" dirty="0"/>
              <a:t>Document version management</a:t>
            </a:r>
          </a:p>
          <a:p>
            <a:pPr lvl="1"/>
            <a:r>
              <a:rPr lang="en-GB" sz="3600" dirty="0"/>
              <a:t>Cloud collaboration eliminates the confusion caused by having multiple versions of the same documents or the trials of attempting to merge resulting files</a:t>
            </a:r>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81940" y="0"/>
            <a:ext cx="2761292" cy="1553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68932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Improved collaboration (4)</a:t>
            </a:r>
          </a:p>
        </p:txBody>
      </p:sp>
      <p:sp>
        <p:nvSpPr>
          <p:cNvPr id="3" name="Content Placeholder 2"/>
          <p:cNvSpPr>
            <a:spLocks noGrp="1"/>
          </p:cNvSpPr>
          <p:nvPr>
            <p:ph idx="1"/>
          </p:nvPr>
        </p:nvSpPr>
        <p:spPr/>
        <p:txBody>
          <a:bodyPr>
            <a:normAutofit/>
          </a:bodyPr>
          <a:lstStyle/>
          <a:p>
            <a:r>
              <a:rPr lang="en-GB" sz="4400" dirty="0"/>
              <a:t>Space and time decoupling</a:t>
            </a:r>
          </a:p>
          <a:p>
            <a:pPr lvl="1"/>
            <a:r>
              <a:rPr lang="en-GB" sz="4000" dirty="0"/>
              <a:t>Cloud computing enables teams to work together and achieve their shared goals </a:t>
            </a:r>
            <a:r>
              <a:rPr lang="en-GB" sz="4000" dirty="0">
                <a:solidFill>
                  <a:srgbClr val="FF0000"/>
                </a:solidFill>
              </a:rPr>
              <a:t>without being together physically in the workplace</a:t>
            </a:r>
          </a:p>
          <a:p>
            <a:pPr lvl="1"/>
            <a:r>
              <a:rPr lang="en-GB" sz="4000" dirty="0"/>
              <a:t>Team members can view and edit the documents </a:t>
            </a:r>
            <a:r>
              <a:rPr lang="en-GB" sz="4000" dirty="0">
                <a:solidFill>
                  <a:srgbClr val="FF0000"/>
                </a:solidFill>
              </a:rPr>
              <a:t>at any time</a:t>
            </a:r>
            <a:endParaRPr lang="en-GB" sz="4000" dirty="0"/>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81940" y="0"/>
            <a:ext cx="2761292" cy="1553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31704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Business continuity and disaster recovery </a:t>
            </a:r>
          </a:p>
        </p:txBody>
      </p:sp>
      <p:sp>
        <p:nvSpPr>
          <p:cNvPr id="3" name="Content Placeholder 2"/>
          <p:cNvSpPr>
            <a:spLocks noGrp="1"/>
          </p:cNvSpPr>
          <p:nvPr>
            <p:ph idx="1"/>
          </p:nvPr>
        </p:nvSpPr>
        <p:spPr/>
        <p:txBody>
          <a:bodyPr>
            <a:normAutofit/>
          </a:bodyPr>
          <a:lstStyle/>
          <a:p>
            <a:r>
              <a:rPr lang="en-GB" sz="3600" dirty="0"/>
              <a:t>All organizations worry about data loss. Storing data in the cloud guarantees that the data can be recovered even if</a:t>
            </a:r>
          </a:p>
          <a:p>
            <a:pPr lvl="1"/>
            <a:r>
              <a:rPr lang="en-GB" sz="3200" dirty="0"/>
              <a:t>their local devices, e.g., laptops or smartphones, are inoperable </a:t>
            </a:r>
          </a:p>
          <a:p>
            <a:pPr lvl="1"/>
            <a:r>
              <a:rPr lang="en-GB" sz="3200" dirty="0"/>
              <a:t>in the event of emergencies, such as natural disasters or power outages</a:t>
            </a:r>
          </a:p>
        </p:txBody>
      </p:sp>
    </p:spTree>
    <p:extLst>
      <p:ext uri="{BB962C8B-B14F-4D97-AF65-F5344CB8AC3E}">
        <p14:creationId xmlns:p14="http://schemas.microsoft.com/office/powerpoint/2010/main" val="13543755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55" y="12000"/>
            <a:ext cx="11805006" cy="676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1355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disadvantages</a:t>
            </a:r>
          </a:p>
        </p:txBody>
      </p:sp>
    </p:spTree>
    <p:extLst>
      <p:ext uri="{BB962C8B-B14F-4D97-AF65-F5344CB8AC3E}">
        <p14:creationId xmlns:p14="http://schemas.microsoft.com/office/powerpoint/2010/main" val="22692779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disadvantages</a:t>
            </a:r>
          </a:p>
        </p:txBody>
      </p:sp>
      <p:sp>
        <p:nvSpPr>
          <p:cNvPr id="3" name="Content Placeholder 2"/>
          <p:cNvSpPr>
            <a:spLocks noGrp="1"/>
          </p:cNvSpPr>
          <p:nvPr>
            <p:ph idx="1"/>
          </p:nvPr>
        </p:nvSpPr>
        <p:spPr/>
        <p:txBody>
          <a:bodyPr>
            <a:normAutofit lnSpcReduction="10000"/>
          </a:bodyPr>
          <a:lstStyle/>
          <a:p>
            <a:r>
              <a:rPr lang="en-GB" dirty="0"/>
              <a:t>Cloud security</a:t>
            </a:r>
          </a:p>
          <a:p>
            <a:r>
              <a:rPr lang="en-GB" dirty="0"/>
              <a:t>Cloud performance</a:t>
            </a:r>
          </a:p>
          <a:p>
            <a:r>
              <a:rPr lang="en-GB" dirty="0"/>
              <a:t>Limited customization options</a:t>
            </a:r>
          </a:p>
          <a:p>
            <a:r>
              <a:rPr lang="en-GB" dirty="0"/>
              <a:t>Cost unpredictability</a:t>
            </a:r>
          </a:p>
          <a:p>
            <a:r>
              <a:rPr lang="en-GB" dirty="0"/>
              <a:t>Lack of capability and expertise</a:t>
            </a:r>
          </a:p>
          <a:p>
            <a:r>
              <a:rPr lang="en-GB" dirty="0"/>
              <a:t>Compliance with industry laws</a:t>
            </a:r>
          </a:p>
          <a:p>
            <a:r>
              <a:rPr lang="en-GB" dirty="0"/>
              <a:t>Complicated cloud migration</a:t>
            </a:r>
          </a:p>
          <a:p>
            <a:r>
              <a:rPr lang="en-GB" dirty="0"/>
              <a:t>IT governance issues</a:t>
            </a:r>
          </a:p>
          <a:p>
            <a:r>
              <a:rPr lang="en-GB" dirty="0"/>
              <a:t>Vendor lock-in</a:t>
            </a:r>
          </a:p>
          <a:p>
            <a:endParaRPr lang="en-GB" dirty="0"/>
          </a:p>
        </p:txBody>
      </p:sp>
    </p:spTree>
    <p:extLst>
      <p:ext uri="{BB962C8B-B14F-4D97-AF65-F5344CB8AC3E}">
        <p14:creationId xmlns:p14="http://schemas.microsoft.com/office/powerpoint/2010/main" val="172247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security</a:t>
            </a:r>
          </a:p>
        </p:txBody>
      </p:sp>
      <p:sp>
        <p:nvSpPr>
          <p:cNvPr id="3" name="Content Placeholder 2"/>
          <p:cNvSpPr>
            <a:spLocks noGrp="1"/>
          </p:cNvSpPr>
          <p:nvPr>
            <p:ph idx="1"/>
          </p:nvPr>
        </p:nvSpPr>
        <p:spPr/>
        <p:txBody>
          <a:bodyPr>
            <a:normAutofit fontScale="92500" lnSpcReduction="10000"/>
          </a:bodyPr>
          <a:lstStyle/>
          <a:p>
            <a:r>
              <a:rPr lang="en-GB" dirty="0"/>
              <a:t>Security is often considered the greatest challenge facing cloud computing, especially when it comes to sensitive medical records and financial information. </a:t>
            </a:r>
          </a:p>
          <a:p>
            <a:r>
              <a:rPr lang="en-GB" dirty="0"/>
              <a:t>When relying on the cloud, organizations risk </a:t>
            </a:r>
          </a:p>
          <a:p>
            <a:pPr lvl="1"/>
            <a:r>
              <a:rPr lang="en-GB" dirty="0"/>
              <a:t>data breaches</a:t>
            </a:r>
          </a:p>
          <a:p>
            <a:pPr lvl="1"/>
            <a:r>
              <a:rPr lang="en-GB" dirty="0"/>
              <a:t>hacking of APIs and interfaces</a:t>
            </a:r>
          </a:p>
          <a:p>
            <a:pPr lvl="1"/>
            <a:r>
              <a:rPr lang="en-GB" dirty="0"/>
              <a:t>compromised credentials</a:t>
            </a:r>
          </a:p>
          <a:p>
            <a:pPr lvl="1"/>
            <a:r>
              <a:rPr lang="en-GB" dirty="0"/>
              <a:t>authentication issues</a:t>
            </a:r>
          </a:p>
          <a:p>
            <a:r>
              <a:rPr lang="en-GB" dirty="0"/>
              <a:t>Furthermore, there is a lack of transparency regarding how and where sensitive information entrusted to the cloud provider is handled. </a:t>
            </a:r>
          </a:p>
          <a:p>
            <a:r>
              <a:rPr lang="en-GB" dirty="0"/>
              <a:t>Security demands careful attention to cloud configurations and business policy and practice.</a:t>
            </a:r>
          </a:p>
          <a:p>
            <a:endParaRPr lang="en-GB" dirty="0"/>
          </a:p>
        </p:txBody>
      </p:sp>
    </p:spTree>
    <p:extLst>
      <p:ext uri="{BB962C8B-B14F-4D97-AF65-F5344CB8AC3E}">
        <p14:creationId xmlns:p14="http://schemas.microsoft.com/office/powerpoint/2010/main" val="42415770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performance</a:t>
            </a:r>
          </a:p>
        </p:txBody>
      </p:sp>
      <p:sp>
        <p:nvSpPr>
          <p:cNvPr id="3" name="Content Placeholder 2"/>
          <p:cNvSpPr>
            <a:spLocks noGrp="1"/>
          </p:cNvSpPr>
          <p:nvPr>
            <p:ph idx="1"/>
          </p:nvPr>
        </p:nvSpPr>
        <p:spPr/>
        <p:txBody>
          <a:bodyPr>
            <a:normAutofit/>
          </a:bodyPr>
          <a:lstStyle/>
          <a:p>
            <a:r>
              <a:rPr lang="en-GB" sz="4000" dirty="0"/>
              <a:t>Performance -- such as latency -- is largely beyond the control of the organization contracting cloud services with a provider. </a:t>
            </a:r>
          </a:p>
          <a:p>
            <a:r>
              <a:rPr lang="en-GB" sz="4000" dirty="0"/>
              <a:t>Network and provider outages can interfere with productivity and disrupt business processes if organizations are not prepared with contingency plans.</a:t>
            </a:r>
          </a:p>
        </p:txBody>
      </p:sp>
    </p:spTree>
    <p:extLst>
      <p:ext uri="{BB962C8B-B14F-4D97-AF65-F5344CB8AC3E}">
        <p14:creationId xmlns:p14="http://schemas.microsoft.com/office/powerpoint/2010/main" val="11903694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Limited customization options</a:t>
            </a:r>
          </a:p>
        </p:txBody>
      </p:sp>
      <p:sp>
        <p:nvSpPr>
          <p:cNvPr id="3" name="Content Placeholder 2"/>
          <p:cNvSpPr>
            <a:spLocks noGrp="1"/>
          </p:cNvSpPr>
          <p:nvPr>
            <p:ph idx="1"/>
          </p:nvPr>
        </p:nvSpPr>
        <p:spPr/>
        <p:txBody>
          <a:bodyPr>
            <a:normAutofit/>
          </a:bodyPr>
          <a:lstStyle/>
          <a:p>
            <a:r>
              <a:rPr lang="en-GB" sz="4000" dirty="0"/>
              <a:t>Cloud computing is </a:t>
            </a:r>
            <a:r>
              <a:rPr lang="en-GB" sz="4000" dirty="0">
                <a:solidFill>
                  <a:srgbClr val="FF0000"/>
                </a:solidFill>
              </a:rPr>
              <a:t>cheaper</a:t>
            </a:r>
            <a:r>
              <a:rPr lang="en-GB" sz="4000" dirty="0"/>
              <a:t> because of economics of scale, but it offers </a:t>
            </a:r>
            <a:r>
              <a:rPr lang="en-GB" sz="4000" dirty="0">
                <a:solidFill>
                  <a:srgbClr val="FF0000"/>
                </a:solidFill>
              </a:rPr>
              <a:t>fewer options </a:t>
            </a:r>
            <a:r>
              <a:rPr lang="en-GB" sz="4000" dirty="0"/>
              <a:t>at a much cheaper price</a:t>
            </a:r>
          </a:p>
          <a:p>
            <a:pPr lvl="1"/>
            <a:r>
              <a:rPr lang="en-GB" sz="3600" dirty="0"/>
              <a:t>A restaurant with a limited menu is cheaper than a personal chef who can cook anything you want</a:t>
            </a:r>
          </a:p>
        </p:txBody>
      </p:sp>
    </p:spTree>
    <p:extLst>
      <p:ext uri="{BB962C8B-B14F-4D97-AF65-F5344CB8AC3E}">
        <p14:creationId xmlns:p14="http://schemas.microsoft.com/office/powerpoint/2010/main" val="31659796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Cost unpredictability</a:t>
            </a:r>
          </a:p>
        </p:txBody>
      </p:sp>
      <p:sp>
        <p:nvSpPr>
          <p:cNvPr id="3" name="Content Placeholder 2"/>
          <p:cNvSpPr>
            <a:spLocks noGrp="1"/>
          </p:cNvSpPr>
          <p:nvPr>
            <p:ph idx="1"/>
          </p:nvPr>
        </p:nvSpPr>
        <p:spPr/>
        <p:txBody>
          <a:bodyPr>
            <a:normAutofit/>
          </a:bodyPr>
          <a:lstStyle/>
          <a:p>
            <a:r>
              <a:rPr lang="en-GB" sz="4000" dirty="0"/>
              <a:t>Pay-as-you-go subscription plans for cloud use, along with scaling resources to accommodate fluctuating workload demands, can make it </a:t>
            </a:r>
            <a:r>
              <a:rPr lang="en-GB" sz="4000" dirty="0">
                <a:solidFill>
                  <a:srgbClr val="FF0000"/>
                </a:solidFill>
              </a:rPr>
              <a:t>tough to predict final costs</a:t>
            </a:r>
          </a:p>
        </p:txBody>
      </p:sp>
    </p:spTree>
    <p:extLst>
      <p:ext uri="{BB962C8B-B14F-4D97-AF65-F5344CB8AC3E}">
        <p14:creationId xmlns:p14="http://schemas.microsoft.com/office/powerpoint/2010/main" val="3617280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7073"/>
            <a:ext cx="10515600" cy="2852737"/>
          </a:xfrm>
        </p:spPr>
        <p:txBody>
          <a:bodyPr>
            <a:normAutofit/>
          </a:bodyPr>
          <a:lstStyle/>
          <a:p>
            <a:pPr algn="ctr"/>
            <a:r>
              <a:rPr lang="en-GB" dirty="0"/>
              <a:t>Topic 1: Cloud Computing Overview</a:t>
            </a:r>
            <a:endParaRPr 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6450" y="3973"/>
            <a:ext cx="5223565" cy="3419061"/>
          </a:xfrm>
          <a:prstGeom prst="rect">
            <a:avLst/>
          </a:prstGeom>
        </p:spPr>
      </p:pic>
    </p:spTree>
    <p:extLst>
      <p:ext uri="{BB962C8B-B14F-4D97-AF65-F5344CB8AC3E}">
        <p14:creationId xmlns:p14="http://schemas.microsoft.com/office/powerpoint/2010/main" val="32966997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Lack of capability and expertise</a:t>
            </a:r>
          </a:p>
        </p:txBody>
      </p:sp>
      <p:sp>
        <p:nvSpPr>
          <p:cNvPr id="3" name="Content Placeholder 2"/>
          <p:cNvSpPr>
            <a:spLocks noGrp="1"/>
          </p:cNvSpPr>
          <p:nvPr>
            <p:ph idx="1"/>
          </p:nvPr>
        </p:nvSpPr>
        <p:spPr>
          <a:xfrm>
            <a:off x="838200" y="1835457"/>
            <a:ext cx="10515600" cy="4351338"/>
          </a:xfrm>
        </p:spPr>
        <p:txBody>
          <a:bodyPr>
            <a:normAutofit/>
          </a:bodyPr>
          <a:lstStyle/>
          <a:p>
            <a:r>
              <a:rPr lang="en-GB" sz="4000" dirty="0"/>
              <a:t>With cloud-supporting technologies rapidly advancing, organizations are struggling to keep up with the growing demand for tools and employees with the proper skill sets and knowledge needed to architect, deploy, and manage workloads and data in a cloud.</a:t>
            </a:r>
          </a:p>
        </p:txBody>
      </p:sp>
    </p:spTree>
    <p:extLst>
      <p:ext uri="{BB962C8B-B14F-4D97-AF65-F5344CB8AC3E}">
        <p14:creationId xmlns:p14="http://schemas.microsoft.com/office/powerpoint/2010/main" val="22480257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Compliance with industry laws</a:t>
            </a:r>
          </a:p>
        </p:txBody>
      </p:sp>
      <p:sp>
        <p:nvSpPr>
          <p:cNvPr id="3" name="Content Placeholder 2"/>
          <p:cNvSpPr>
            <a:spLocks noGrp="1"/>
          </p:cNvSpPr>
          <p:nvPr>
            <p:ph idx="1"/>
          </p:nvPr>
        </p:nvSpPr>
        <p:spPr/>
        <p:txBody>
          <a:bodyPr>
            <a:normAutofit/>
          </a:bodyPr>
          <a:lstStyle/>
          <a:p>
            <a:r>
              <a:rPr lang="en-GB" sz="3600" dirty="0"/>
              <a:t>When transferring data from on-premises local storage into cloud storage, it can be difficult to manage compliance with industry regulations through a third party. </a:t>
            </a:r>
          </a:p>
          <a:p>
            <a:r>
              <a:rPr lang="en-GB" sz="3600" dirty="0"/>
              <a:t>It's important to know where data and workloads are actually hosted in order to maintain regulatory compliance and proper business governance.</a:t>
            </a:r>
          </a:p>
        </p:txBody>
      </p:sp>
    </p:spTree>
    <p:extLst>
      <p:ext uri="{BB962C8B-B14F-4D97-AF65-F5344CB8AC3E}">
        <p14:creationId xmlns:p14="http://schemas.microsoft.com/office/powerpoint/2010/main" val="18576158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Complicated cloud migration</a:t>
            </a:r>
          </a:p>
        </p:txBody>
      </p:sp>
      <p:sp>
        <p:nvSpPr>
          <p:cNvPr id="3" name="Content Placeholder 2"/>
          <p:cNvSpPr>
            <a:spLocks noGrp="1"/>
          </p:cNvSpPr>
          <p:nvPr>
            <p:ph idx="1"/>
          </p:nvPr>
        </p:nvSpPr>
        <p:spPr/>
        <p:txBody>
          <a:bodyPr>
            <a:normAutofit/>
          </a:bodyPr>
          <a:lstStyle/>
          <a:p>
            <a:r>
              <a:rPr lang="en-GB" sz="4400" dirty="0"/>
              <a:t>The process of moving applications and other data to a cloud infrastructure often causes complications</a:t>
            </a:r>
          </a:p>
          <a:p>
            <a:r>
              <a:rPr lang="en-GB" sz="4400" dirty="0"/>
              <a:t>Migration projects frequently take longer than anticipated and go over budget</a:t>
            </a:r>
          </a:p>
        </p:txBody>
      </p:sp>
    </p:spTree>
    <p:extLst>
      <p:ext uri="{BB962C8B-B14F-4D97-AF65-F5344CB8AC3E}">
        <p14:creationId xmlns:p14="http://schemas.microsoft.com/office/powerpoint/2010/main" val="3351815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 governance issues</a:t>
            </a:r>
          </a:p>
        </p:txBody>
      </p:sp>
      <p:sp>
        <p:nvSpPr>
          <p:cNvPr id="3" name="Content Placeholder 2"/>
          <p:cNvSpPr>
            <a:spLocks noGrp="1"/>
          </p:cNvSpPr>
          <p:nvPr>
            <p:ph idx="1"/>
          </p:nvPr>
        </p:nvSpPr>
        <p:spPr/>
        <p:txBody>
          <a:bodyPr>
            <a:noAutofit/>
          </a:bodyPr>
          <a:lstStyle/>
          <a:p>
            <a:r>
              <a:rPr lang="en-GB" sz="3200" dirty="0"/>
              <a:t>Cloud infrastructure is completely owned, managed, and monitored by the service provider, so the cloud users have less control over the function and execution of services within a cloud infrastructure.</a:t>
            </a:r>
          </a:p>
          <a:p>
            <a:r>
              <a:rPr lang="en-GB" sz="3200" dirty="0"/>
              <a:t>This can make it challenging to properly manage risks and security, IT compliance and data quality.</a:t>
            </a:r>
          </a:p>
        </p:txBody>
      </p:sp>
    </p:spTree>
    <p:extLst>
      <p:ext uri="{BB962C8B-B14F-4D97-AF65-F5344CB8AC3E}">
        <p14:creationId xmlns:p14="http://schemas.microsoft.com/office/powerpoint/2010/main" val="31040346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Vendor lock-in</a:t>
            </a:r>
          </a:p>
        </p:txBody>
      </p:sp>
      <p:sp>
        <p:nvSpPr>
          <p:cNvPr id="3" name="Content Placeholder 2"/>
          <p:cNvSpPr>
            <a:spLocks noGrp="1"/>
          </p:cNvSpPr>
          <p:nvPr>
            <p:ph idx="1"/>
          </p:nvPr>
        </p:nvSpPr>
        <p:spPr/>
        <p:txBody>
          <a:bodyPr>
            <a:normAutofit/>
          </a:bodyPr>
          <a:lstStyle/>
          <a:p>
            <a:r>
              <a:rPr lang="en-GB" sz="4000" dirty="0"/>
              <a:t>Often, </a:t>
            </a:r>
            <a:r>
              <a:rPr lang="en-GB" sz="4000" dirty="0">
                <a:solidFill>
                  <a:srgbClr val="FF0000"/>
                </a:solidFill>
              </a:rPr>
              <a:t>switching between cloud providers </a:t>
            </a:r>
            <a:r>
              <a:rPr lang="en-GB" sz="4000" dirty="0"/>
              <a:t>can cause significant issues. </a:t>
            </a:r>
          </a:p>
          <a:p>
            <a:pPr lvl="1"/>
            <a:r>
              <a:rPr lang="en-GB" sz="3600" dirty="0"/>
              <a:t>technical incompatibilities</a:t>
            </a:r>
          </a:p>
          <a:p>
            <a:pPr lvl="1"/>
            <a:r>
              <a:rPr lang="en-GB" sz="3600" dirty="0"/>
              <a:t>legal and regulatory limitations</a:t>
            </a:r>
          </a:p>
          <a:p>
            <a:pPr lvl="1"/>
            <a:r>
              <a:rPr lang="en-GB" sz="3600" dirty="0"/>
              <a:t>substantial costs incurred from sizable data migrations</a:t>
            </a:r>
          </a:p>
        </p:txBody>
      </p:sp>
    </p:spTree>
    <p:extLst>
      <p:ext uri="{BB962C8B-B14F-4D97-AF65-F5344CB8AC3E}">
        <p14:creationId xmlns:p14="http://schemas.microsoft.com/office/powerpoint/2010/main" val="19293662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 (1)</a:t>
            </a:r>
          </a:p>
        </p:txBody>
      </p:sp>
      <p:sp>
        <p:nvSpPr>
          <p:cNvPr id="3" name="Content Placeholder 2"/>
          <p:cNvSpPr>
            <a:spLocks noGrp="1"/>
          </p:cNvSpPr>
          <p:nvPr>
            <p:ph idx="1"/>
          </p:nvPr>
        </p:nvSpPr>
        <p:spPr/>
        <p:txBody>
          <a:bodyPr>
            <a:normAutofit/>
          </a:bodyPr>
          <a:lstStyle/>
          <a:p>
            <a:r>
              <a:rPr lang="en-GB" sz="3600" dirty="0"/>
              <a:t>Cloud computing is the </a:t>
            </a:r>
            <a:r>
              <a:rPr lang="en-GB" sz="3600" dirty="0">
                <a:solidFill>
                  <a:srgbClr val="FF0000"/>
                </a:solidFill>
              </a:rPr>
              <a:t>delivery of different services through the Internet</a:t>
            </a:r>
          </a:p>
          <a:p>
            <a:pPr lvl="1"/>
            <a:r>
              <a:rPr lang="en-GB" sz="3200" dirty="0"/>
              <a:t>The service types include software, infrastructure, platform and many others</a:t>
            </a:r>
          </a:p>
          <a:p>
            <a:pPr lvl="1"/>
            <a:r>
              <a:rPr lang="en-GB" sz="3200" dirty="0"/>
              <a:t>They can be deployed in private clouds and public clouds, as well as their combination</a:t>
            </a:r>
          </a:p>
        </p:txBody>
      </p:sp>
    </p:spTree>
    <p:extLst>
      <p:ext uri="{BB962C8B-B14F-4D97-AF65-F5344CB8AC3E}">
        <p14:creationId xmlns:p14="http://schemas.microsoft.com/office/powerpoint/2010/main" val="278401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 (2)</a:t>
            </a:r>
          </a:p>
        </p:txBody>
      </p:sp>
      <p:sp>
        <p:nvSpPr>
          <p:cNvPr id="3" name="Content Placeholder 2"/>
          <p:cNvSpPr>
            <a:spLocks noGrp="1"/>
          </p:cNvSpPr>
          <p:nvPr>
            <p:ph idx="1"/>
          </p:nvPr>
        </p:nvSpPr>
        <p:spPr/>
        <p:txBody>
          <a:bodyPr>
            <a:normAutofit/>
          </a:bodyPr>
          <a:lstStyle/>
          <a:p>
            <a:r>
              <a:rPr lang="en-GB" sz="4400" dirty="0"/>
              <a:t>Cloud computing offers its users many </a:t>
            </a:r>
            <a:r>
              <a:rPr lang="en-GB" sz="4400" dirty="0">
                <a:solidFill>
                  <a:srgbClr val="FF0000"/>
                </a:solidFill>
              </a:rPr>
              <a:t>advantages</a:t>
            </a:r>
            <a:r>
              <a:rPr lang="en-GB" sz="4400" dirty="0"/>
              <a:t>, but it also has </a:t>
            </a:r>
            <a:r>
              <a:rPr lang="en-GB" sz="4400" dirty="0">
                <a:solidFill>
                  <a:srgbClr val="FF0000"/>
                </a:solidFill>
              </a:rPr>
              <a:t>disadvantages</a:t>
            </a:r>
            <a:r>
              <a:rPr lang="en-GB" sz="4400" dirty="0"/>
              <a:t> and there is an ongoing research to solve these problems</a:t>
            </a:r>
          </a:p>
        </p:txBody>
      </p:sp>
    </p:spTree>
    <p:extLst>
      <p:ext uri="{BB962C8B-B14F-4D97-AF65-F5344CB8AC3E}">
        <p14:creationId xmlns:p14="http://schemas.microsoft.com/office/powerpoint/2010/main" val="243541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6394</TotalTime>
  <Words>3848</Words>
  <Application>Microsoft Office PowerPoint</Application>
  <PresentationFormat>宽屏</PresentationFormat>
  <Paragraphs>449</Paragraphs>
  <Slides>96</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96</vt:i4>
      </vt:variant>
    </vt:vector>
  </HeadingPairs>
  <TitlesOfParts>
    <vt:vector size="105" baseType="lpstr">
      <vt:lpstr>Microsoft Yahei</vt:lpstr>
      <vt:lpstr>Arial</vt:lpstr>
      <vt:lpstr>Calibri</vt:lpstr>
      <vt:lpstr>Calibri Light</vt:lpstr>
      <vt:lpstr>Comic Sans MS</vt:lpstr>
      <vt:lpstr>Times New Roman</vt:lpstr>
      <vt:lpstr>Trebuchet MS</vt:lpstr>
      <vt:lpstr>Wingdings</vt:lpstr>
      <vt:lpstr>Office Theme</vt:lpstr>
      <vt:lpstr>Module Seven: Hot topics in Service Computing </vt:lpstr>
      <vt:lpstr>Hot topics in Service Computing</vt:lpstr>
      <vt:lpstr>Assignments deadlines</vt:lpstr>
      <vt:lpstr>Hot topic study – 15%</vt:lpstr>
      <vt:lpstr>Hot topic study – 15%</vt:lpstr>
      <vt:lpstr>Assignments deadlines</vt:lpstr>
      <vt:lpstr>Hot topic study – 15%  Task 1 (5%)</vt:lpstr>
      <vt:lpstr>Module Seven: Hot topics in Service Computing - Cloud - </vt:lpstr>
      <vt:lpstr>Topic 1: Cloud Computing Overview</vt:lpstr>
      <vt:lpstr>Intended learning outcomes</vt:lpstr>
      <vt:lpstr>Cloud computing definitions</vt:lpstr>
      <vt:lpstr>Cloud computing definition (1)</vt:lpstr>
      <vt:lpstr>Cloud computing definition (2)</vt:lpstr>
      <vt:lpstr>Cloud computing definition (3)</vt:lpstr>
      <vt:lpstr>PowerPoint 演示文稿</vt:lpstr>
      <vt:lpstr>What is Cloud Computing</vt:lpstr>
      <vt:lpstr>Cloud Service Models</vt:lpstr>
      <vt:lpstr>Cloud deployment models (1)</vt:lpstr>
      <vt:lpstr>Cloud deployment models (2)</vt:lpstr>
      <vt:lpstr>Who uses cloud?</vt:lpstr>
      <vt:lpstr>Cloud computing examples</vt:lpstr>
      <vt:lpstr>Tencent Meeting &amp; VooV Meeting</vt:lpstr>
      <vt:lpstr>Rain Classroom -  雨课堂</vt:lpstr>
      <vt:lpstr>Salesforce</vt:lpstr>
      <vt:lpstr>AWS – Amazon Web Services</vt:lpstr>
      <vt:lpstr>PowerPoint 演示文稿</vt:lpstr>
      <vt:lpstr>Alibaba Cloud 阿里云</vt:lpstr>
      <vt:lpstr>Cloud Computing Characteristics</vt:lpstr>
      <vt:lpstr>Five essential characteristics of cloud computing</vt:lpstr>
      <vt:lpstr>On-demand self-service</vt:lpstr>
      <vt:lpstr>Five essential characteristics of cloud computing</vt:lpstr>
      <vt:lpstr>Broad network access</vt:lpstr>
      <vt:lpstr>Five essential characteristics of cloud computing</vt:lpstr>
      <vt:lpstr>Resource pooling</vt:lpstr>
      <vt:lpstr>Five essential characteristics of cloud computing</vt:lpstr>
      <vt:lpstr>Rapid elasticity</vt:lpstr>
      <vt:lpstr>Five essential characteristics of cloud computing</vt:lpstr>
      <vt:lpstr>Measured service</vt:lpstr>
      <vt:lpstr>Five essential characteristics of cloud computing</vt:lpstr>
      <vt:lpstr>Cloud Computing Characteristics</vt:lpstr>
      <vt:lpstr>Other characteristics</vt:lpstr>
      <vt:lpstr>Cloud computing origin</vt:lpstr>
      <vt:lpstr>Cloud computing origin</vt:lpstr>
      <vt:lpstr>What is “cloud”?</vt:lpstr>
      <vt:lpstr>What symbol is used to represent the Internet in these flow charts and diagrams?</vt:lpstr>
      <vt:lpstr>Cloud as a symbol of Internet</vt:lpstr>
      <vt:lpstr>Cloud as a symbol of Internet in diagrams</vt:lpstr>
      <vt:lpstr>Cloud as a symbol of Internet in diagrams</vt:lpstr>
      <vt:lpstr>Cloud as a symbol of Internet in diagrams</vt:lpstr>
      <vt:lpstr>Cloud as a symbol of Internet in diagrams</vt:lpstr>
      <vt:lpstr>Cloud as a symbol of Internet in diagrams</vt:lpstr>
      <vt:lpstr>Cloud as a metaphor for virtual space</vt:lpstr>
      <vt:lpstr>Cloud as a metaphor for virtual space (2)</vt:lpstr>
      <vt:lpstr>Cloud computing origin</vt:lpstr>
      <vt:lpstr>Evolution of cloud computing</vt:lpstr>
      <vt:lpstr>Time sharing</vt:lpstr>
      <vt:lpstr>Global network</vt:lpstr>
      <vt:lpstr>Virtualization</vt:lpstr>
      <vt:lpstr>Web Applications</vt:lpstr>
      <vt:lpstr>Web Services</vt:lpstr>
      <vt:lpstr>Cloud computing advantages</vt:lpstr>
      <vt:lpstr>Cloud computing advantages</vt:lpstr>
      <vt:lpstr>Cloud computing advantages</vt:lpstr>
      <vt:lpstr>Cost savings</vt:lpstr>
      <vt:lpstr>Money savings</vt:lpstr>
      <vt:lpstr>Minimize up-front IT infrastructure costs (1)</vt:lpstr>
      <vt:lpstr>Minimize up-front IT infrastructure costs (2)</vt:lpstr>
      <vt:lpstr>Minimize up-front IT infrastructure costs (2)</vt:lpstr>
      <vt:lpstr>Minimize hardware cost</vt:lpstr>
      <vt:lpstr>Minimize software cost</vt:lpstr>
      <vt:lpstr>Minimize downtime cost</vt:lpstr>
      <vt:lpstr>Time savings</vt:lpstr>
      <vt:lpstr>Minimize application development time</vt:lpstr>
      <vt:lpstr>Minimize management time</vt:lpstr>
      <vt:lpstr>Increased productivity</vt:lpstr>
      <vt:lpstr>Improved data storage</vt:lpstr>
      <vt:lpstr>Data and workload mobility</vt:lpstr>
      <vt:lpstr>Improved collaboration (1)</vt:lpstr>
      <vt:lpstr>Improved collaboration (2)</vt:lpstr>
      <vt:lpstr>Improved collaboration (3)</vt:lpstr>
      <vt:lpstr>Improved collaboration (4)</vt:lpstr>
      <vt:lpstr>Business continuity and disaster recovery </vt:lpstr>
      <vt:lpstr>PowerPoint 演示文稿</vt:lpstr>
      <vt:lpstr>Cloud computing disadvantages</vt:lpstr>
      <vt:lpstr>Cloud computing disadvantages</vt:lpstr>
      <vt:lpstr>Cloud security</vt:lpstr>
      <vt:lpstr>Cloud performance</vt:lpstr>
      <vt:lpstr>Limited customization options</vt:lpstr>
      <vt:lpstr>Cost unpredictability</vt:lpstr>
      <vt:lpstr>Lack of capability and expertise</vt:lpstr>
      <vt:lpstr>Compliance with industry laws</vt:lpstr>
      <vt:lpstr>Complicated cloud migration</vt:lpstr>
      <vt:lpstr>IT governance issues</vt:lpstr>
      <vt:lpstr>Vendor lock-in</vt:lpstr>
      <vt:lpstr>Summary (1)</vt:lpstr>
      <vt:lpstr>Summary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COMP3017_Spring2023_Module 7_part 1</dc:title>
  <dc:creator>Joanna Siebert</dc:creator>
  <cp:lastModifiedBy>刘玄昊</cp:lastModifiedBy>
  <cp:revision>400</cp:revision>
  <cp:lastPrinted>2023-02-18T04:32:49Z</cp:lastPrinted>
  <dcterms:created xsi:type="dcterms:W3CDTF">2020-03-15T08:11:10Z</dcterms:created>
  <dcterms:modified xsi:type="dcterms:W3CDTF">2023-04-22T14:07:38Z</dcterms:modified>
</cp:coreProperties>
</file>